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8" r:id="rId4"/>
    <p:sldId id="281" r:id="rId5"/>
    <p:sldId id="259" r:id="rId6"/>
    <p:sldId id="260" r:id="rId7"/>
    <p:sldId id="261" r:id="rId8"/>
    <p:sldId id="262" r:id="rId9"/>
    <p:sldId id="263" r:id="rId10"/>
    <p:sldId id="292" r:id="rId11"/>
    <p:sldId id="264" r:id="rId12"/>
    <p:sldId id="265" r:id="rId13"/>
    <p:sldId id="266" r:id="rId14"/>
    <p:sldId id="267" r:id="rId15"/>
    <p:sldId id="268" r:id="rId16"/>
    <p:sldId id="269" r:id="rId17"/>
    <p:sldId id="270" r:id="rId18"/>
    <p:sldId id="271" r:id="rId19"/>
    <p:sldId id="272" r:id="rId20"/>
    <p:sldId id="273" r:id="rId21"/>
    <p:sldId id="274" r:id="rId22"/>
    <p:sldId id="282" r:id="rId23"/>
    <p:sldId id="275" r:id="rId24"/>
    <p:sldId id="276" r:id="rId25"/>
    <p:sldId id="277" r:id="rId26"/>
    <p:sldId id="278" r:id="rId27"/>
    <p:sldId id="279" r:id="rId28"/>
    <p:sldId id="280" r:id="rId29"/>
    <p:sldId id="284" r:id="rId30"/>
    <p:sldId id="285" r:id="rId31"/>
    <p:sldId id="288" r:id="rId32"/>
    <p:sldId id="289" r:id="rId33"/>
    <p:sldId id="290" r:id="rId34"/>
    <p:sldId id="291" r:id="rId35"/>
    <p:sldId id="286" r:id="rId36"/>
    <p:sldId id="287" r:id="rId37"/>
    <p:sldId id="295" r:id="rId38"/>
    <p:sldId id="283" r:id="rId39"/>
    <p:sldId id="293" r:id="rId40"/>
    <p:sldId id="294" r:id="rId41"/>
    <p:sldId id="296" r:id="rId42"/>
    <p:sldId id="297" r:id="rId43"/>
    <p:sldId id="298" r:id="rId44"/>
    <p:sldId id="299" r:id="rId45"/>
    <p:sldId id="300" r:id="rId46"/>
    <p:sldId id="301" r:id="rId47"/>
    <p:sldId id="302" r:id="rId48"/>
    <p:sldId id="303" r:id="rId49"/>
    <p:sldId id="305" r:id="rId50"/>
    <p:sldId id="304" r:id="rId5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78"/>
    <p:restoredTop sz="93250"/>
  </p:normalViewPr>
  <p:slideViewPr>
    <p:cSldViewPr snapToGrid="0" snapToObjects="1">
      <p:cViewPr varScale="1">
        <p:scale>
          <a:sx n="89" d="100"/>
          <a:sy n="89" d="100"/>
        </p:scale>
        <p:origin x="184"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aka レギュラー−等幅" charset="-128"/>
                <a:ea typeface="Osaka レギュラー−等幅"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aka レギュラー−等幅" charset="-128"/>
                <a:ea typeface="Osaka レギュラー−等幅" charset="-128"/>
              </a:defRPr>
            </a:lvl1pPr>
          </a:lstStyle>
          <a:p>
            <a:fld id="{56863693-A750-444D-A99F-0DEA61FA8E9D}" type="datetimeFigureOut">
              <a:rPr lang="ja-JP" altLang="en-US" smtClean="0"/>
              <a:pPr/>
              <a:t>2017/7/12</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aka レギュラー−等幅" charset="-128"/>
                <a:ea typeface="Osaka レギュラー−等幅"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aka レギュラー−等幅" charset="-128"/>
                <a:ea typeface="Osaka レギュラー−等幅" charset="-128"/>
              </a:defRPr>
            </a:lvl1pPr>
          </a:lstStyle>
          <a:p>
            <a:fld id="{E8A99C8E-CE01-984E-87E8-43314F913185}" type="slidenum">
              <a:rPr lang="ja-JP" altLang="en-US" smtClean="0"/>
              <a:pPr/>
              <a:t>‹#›</a:t>
            </a:fld>
            <a:endParaRPr lang="ja-JP" altLang="en-US" dirty="0"/>
          </a:p>
        </p:txBody>
      </p:sp>
    </p:spTree>
    <p:extLst>
      <p:ext uri="{BB962C8B-B14F-4D97-AF65-F5344CB8AC3E}">
        <p14:creationId xmlns:p14="http://schemas.microsoft.com/office/powerpoint/2010/main" val="3364751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0" i="0" kern="1200">
        <a:solidFill>
          <a:schemeClr val="tx1"/>
        </a:solidFill>
        <a:latin typeface="Osaka レギュラー−等幅" charset="-128"/>
        <a:ea typeface="Osaka レギュラー−等幅" charset="-128"/>
        <a:cs typeface="+mn-cs"/>
      </a:defRPr>
    </a:lvl1pPr>
    <a:lvl2pPr marL="457200" algn="l" defTabSz="914400" rtl="0" eaLnBrk="1" latinLnBrk="0" hangingPunct="1">
      <a:defRPr kumimoji="1" sz="1200" b="0" i="0" kern="1200">
        <a:solidFill>
          <a:schemeClr val="tx1"/>
        </a:solidFill>
        <a:latin typeface="Osaka レギュラー−等幅" charset="-128"/>
        <a:ea typeface="Osaka レギュラー−等幅" charset="-128"/>
        <a:cs typeface="+mn-cs"/>
      </a:defRPr>
    </a:lvl2pPr>
    <a:lvl3pPr marL="914400" algn="l" defTabSz="914400" rtl="0" eaLnBrk="1" latinLnBrk="0" hangingPunct="1">
      <a:defRPr kumimoji="1" sz="1200" b="0" i="0" kern="1200">
        <a:solidFill>
          <a:schemeClr val="tx1"/>
        </a:solidFill>
        <a:latin typeface="Osaka レギュラー−等幅" charset="-128"/>
        <a:ea typeface="Osaka レギュラー−等幅" charset="-128"/>
        <a:cs typeface="+mn-cs"/>
      </a:defRPr>
    </a:lvl3pPr>
    <a:lvl4pPr marL="1371600" algn="l" defTabSz="914400" rtl="0" eaLnBrk="1" latinLnBrk="0" hangingPunct="1">
      <a:defRPr kumimoji="1" sz="1200" b="0" i="0" kern="1200">
        <a:solidFill>
          <a:schemeClr val="tx1"/>
        </a:solidFill>
        <a:latin typeface="Osaka レギュラー−等幅" charset="-128"/>
        <a:ea typeface="Osaka レギュラー−等幅" charset="-128"/>
        <a:cs typeface="+mn-cs"/>
      </a:defRPr>
    </a:lvl4pPr>
    <a:lvl5pPr marL="1828800" algn="l" defTabSz="914400" rtl="0" eaLnBrk="1" latinLnBrk="0" hangingPunct="1">
      <a:defRPr kumimoji="1" sz="1200" b="0" i="0" kern="1200">
        <a:solidFill>
          <a:schemeClr val="tx1"/>
        </a:solidFill>
        <a:latin typeface="Osaka レギュラー−等幅" charset="-128"/>
        <a:ea typeface="Osaka レギュラー−等幅"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72ACE-EF3B-3E46-9304-A8B44ADAABC2}" type="slidenum">
              <a:rPr lang="en-US" altLang="ja-JP"/>
              <a:pPr/>
              <a:t>2</a:t>
            </a:fld>
            <a:endParaRPr lang="en-US" altLang="ja-JP"/>
          </a:p>
        </p:txBody>
      </p:sp>
      <p:sp>
        <p:nvSpPr>
          <p:cNvPr id="4710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81283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9A3DA-DAAA-C048-B4C0-2C3E7AAD2BBE}" type="slidenum">
              <a:rPr lang="en-US" altLang="ja-JP"/>
              <a:pPr/>
              <a:t>16</a:t>
            </a:fld>
            <a:endParaRPr lang="en-US" altLang="ja-JP"/>
          </a:p>
        </p:txBody>
      </p:sp>
      <p:sp>
        <p:nvSpPr>
          <p:cNvPr id="5734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46901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5DAED-F645-C948-8AB9-E95DF5DCE57B}" type="slidenum">
              <a:rPr lang="en-US" altLang="ja-JP"/>
              <a:pPr/>
              <a:t>17</a:t>
            </a:fld>
            <a:endParaRPr lang="en-US" altLang="ja-JP"/>
          </a:p>
        </p:txBody>
      </p:sp>
      <p:sp>
        <p:nvSpPr>
          <p:cNvPr id="5939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48649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A446F-9446-A641-801C-78483BCABD21}" type="slidenum">
              <a:rPr lang="en-US" altLang="ja-JP"/>
              <a:pPr/>
              <a:t>18</a:t>
            </a:fld>
            <a:endParaRPr lang="en-US" altLang="ja-JP"/>
          </a:p>
        </p:txBody>
      </p:sp>
      <p:sp>
        <p:nvSpPr>
          <p:cNvPr id="614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372738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1972E-0317-EC40-B163-DC9EB2AE9782}" type="slidenum">
              <a:rPr lang="en-US" altLang="ja-JP"/>
              <a:pPr/>
              <a:t>19</a:t>
            </a:fld>
            <a:endParaRPr lang="en-US" altLang="ja-JP"/>
          </a:p>
        </p:txBody>
      </p:sp>
      <p:sp>
        <p:nvSpPr>
          <p:cNvPr id="634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61327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B7DB2-B3EC-D641-81D8-70872D39658F}" type="slidenum">
              <a:rPr lang="en-US" altLang="ja-JP"/>
              <a:pPr/>
              <a:t>23</a:t>
            </a:fld>
            <a:endParaRPr lang="en-US" altLang="ja-JP"/>
          </a:p>
        </p:txBody>
      </p:sp>
      <p:sp>
        <p:nvSpPr>
          <p:cNvPr id="655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7779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6DC3F-207F-0840-9340-CF980ED696D3}" type="slidenum">
              <a:rPr lang="en-US" altLang="ja-JP"/>
              <a:pPr/>
              <a:t>24</a:t>
            </a:fld>
            <a:endParaRPr lang="en-US" altLang="ja-JP"/>
          </a:p>
        </p:txBody>
      </p:sp>
      <p:sp>
        <p:nvSpPr>
          <p:cNvPr id="6758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047325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18AAB-ED3D-CD4C-9FEA-C6FE9F3BA73A}" type="slidenum">
              <a:rPr lang="en-US" altLang="ja-JP"/>
              <a:pPr/>
              <a:t>25</a:t>
            </a:fld>
            <a:endParaRPr lang="en-US" altLang="ja-JP"/>
          </a:p>
        </p:txBody>
      </p:sp>
      <p:sp>
        <p:nvSpPr>
          <p:cNvPr id="6963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07665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C8D16-BCFB-9E44-9169-B162FBF16369}" type="slidenum">
              <a:rPr lang="en-US" altLang="ja-JP"/>
              <a:pPr/>
              <a:t>26</a:t>
            </a:fld>
            <a:endParaRPr lang="en-US" altLang="ja-JP"/>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10817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F2F63-2401-A945-94FB-5420E01086B0}" type="slidenum">
              <a:rPr lang="en-US" altLang="ja-JP"/>
              <a:pPr/>
              <a:t>27</a:t>
            </a:fld>
            <a:endParaRPr lang="en-US" altLang="ja-JP"/>
          </a:p>
        </p:txBody>
      </p:sp>
      <p:sp>
        <p:nvSpPr>
          <p:cNvPr id="716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55384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ACA6E-1501-D44A-833F-C9367DB6F15A}" type="slidenum">
              <a:rPr lang="en-US" altLang="ja-JP"/>
              <a:pPr/>
              <a:t>28</a:t>
            </a:fld>
            <a:endParaRPr lang="en-US" altLang="ja-JP"/>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147942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7BB1F-0806-8748-A524-0DFBF4F83587}" type="slidenum">
              <a:rPr lang="en-US" altLang="ja-JP"/>
              <a:pPr/>
              <a:t>5</a:t>
            </a:fld>
            <a:endParaRPr lang="en-US" altLang="ja-JP"/>
          </a:p>
        </p:txBody>
      </p:sp>
      <p:sp>
        <p:nvSpPr>
          <p:cNvPr id="4915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735207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5DC90-D5C9-3445-8161-313D80BE077A}" type="slidenum">
              <a:rPr lang="en-US" altLang="ja-JP"/>
              <a:pPr/>
              <a:t>38</a:t>
            </a:fld>
            <a:endParaRPr lang="en-US" altLang="ja-JP"/>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71807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fld id="{936AAFE5-2413-9F4A-8AC9-BFF42DCDB133}" type="slidenum">
              <a:rPr lang="en-US" altLang="ja-JP" sz="1200"/>
              <a:pPr/>
              <a:t>46</a:t>
            </a:fld>
            <a:endParaRPr lang="en-US" altLang="ja-JP" sz="1200"/>
          </a:p>
        </p:txBody>
      </p:sp>
      <p:sp>
        <p:nvSpPr>
          <p:cNvPr id="210946"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x-none" altLang="x-none"/>
          </a:p>
        </p:txBody>
      </p:sp>
    </p:spTree>
    <p:extLst>
      <p:ext uri="{BB962C8B-B14F-4D97-AF65-F5344CB8AC3E}">
        <p14:creationId xmlns:p14="http://schemas.microsoft.com/office/powerpoint/2010/main" val="163321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fld id="{59FCED9F-B765-FD4E-97FD-68A29FB6612C}" type="slidenum">
              <a:rPr lang="en-US" altLang="ja-JP" sz="1200"/>
              <a:pPr/>
              <a:t>47</a:t>
            </a:fld>
            <a:endParaRPr lang="en-US" altLang="ja-JP" sz="1200"/>
          </a:p>
        </p:txBody>
      </p:sp>
      <p:sp>
        <p:nvSpPr>
          <p:cNvPr id="212994" name="Rectangle 2"/>
          <p:cNvSpPr>
            <a:spLocks noGrp="1" noRot="1" noChangeAspect="1" noChangeArrowheads="1"/>
          </p:cNvSpPr>
          <p:nvPr>
            <p:ph type="sldImg"/>
          </p:nvPr>
        </p:nvSpPr>
        <p:spPr>
          <a:solidFill>
            <a:srgbClr val="FFFFFF"/>
          </a:solidFill>
          <a:ln/>
        </p:spPr>
      </p:sp>
      <p:sp>
        <p:nvSpPr>
          <p:cNvPr id="209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x-none" altLang="x-none"/>
          </a:p>
        </p:txBody>
      </p:sp>
    </p:spTree>
    <p:extLst>
      <p:ext uri="{BB962C8B-B14F-4D97-AF65-F5344CB8AC3E}">
        <p14:creationId xmlns:p14="http://schemas.microsoft.com/office/powerpoint/2010/main" val="206063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fld id="{956B2716-2393-2540-88AF-BFD60CF85986}" type="slidenum">
              <a:rPr lang="en-US" altLang="ja-JP" sz="1200"/>
              <a:pPr/>
              <a:t>48</a:t>
            </a:fld>
            <a:endParaRPr lang="en-US" altLang="ja-JP" sz="1200"/>
          </a:p>
        </p:txBody>
      </p:sp>
      <p:sp>
        <p:nvSpPr>
          <p:cNvPr id="215042" name="Rectangle 2"/>
          <p:cNvSpPr>
            <a:spLocks noGrp="1" noRot="1" noChangeAspect="1" noChangeArrowheads="1"/>
          </p:cNvSpPr>
          <p:nvPr>
            <p:ph type="sldImg"/>
          </p:nvPr>
        </p:nvSpPr>
        <p:spPr>
          <a:solidFill>
            <a:srgbClr val="FFFFFF"/>
          </a:solidFill>
          <a:ln/>
        </p:spPr>
      </p:sp>
      <p:sp>
        <p:nvSpPr>
          <p:cNvPr id="211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x-none" altLang="x-none"/>
          </a:p>
        </p:txBody>
      </p:sp>
    </p:spTree>
    <p:extLst>
      <p:ext uri="{BB962C8B-B14F-4D97-AF65-F5344CB8AC3E}">
        <p14:creationId xmlns:p14="http://schemas.microsoft.com/office/powerpoint/2010/main" val="186333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5C8FE-C5C8-A346-9B2B-86A5A8F6B9BC}" type="slidenum">
              <a:rPr lang="en-US" altLang="ja-JP"/>
              <a:pPr/>
              <a:t>6</a:t>
            </a:fld>
            <a:endParaRPr lang="en-US" altLang="ja-JP"/>
          </a:p>
        </p:txBody>
      </p:sp>
      <p:sp>
        <p:nvSpPr>
          <p:cNvPr id="8397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32931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8048A-9D8A-7D4D-BC87-273AE48439C8}" type="slidenum">
              <a:rPr lang="en-US" altLang="ja-JP"/>
              <a:pPr/>
              <a:t>10</a:t>
            </a:fld>
            <a:endParaRPr lang="en-US" altLang="ja-JP"/>
          </a:p>
        </p:txBody>
      </p:sp>
      <p:sp>
        <p:nvSpPr>
          <p:cNvPr id="27650" name="Rectangle 2"/>
          <p:cNvSpPr>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71687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4C3BE-0820-4542-A677-7D86E0B51FE1}" type="slidenum">
              <a:rPr lang="en-US" altLang="ja-JP"/>
              <a:pPr/>
              <a:t>11</a:t>
            </a:fld>
            <a:endParaRPr lang="en-US" altLang="ja-JP"/>
          </a:p>
        </p:txBody>
      </p:sp>
      <p:sp>
        <p:nvSpPr>
          <p:cNvPr id="5120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2070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55C7C-E6E6-074B-9B1C-BE23F8DB11FE}" type="slidenum">
              <a:rPr lang="en-US" altLang="ja-JP"/>
              <a:pPr/>
              <a:t>12</a:t>
            </a:fld>
            <a:endParaRPr lang="en-US" altLang="ja-JP"/>
          </a:p>
        </p:txBody>
      </p:sp>
      <p:sp>
        <p:nvSpPr>
          <p:cNvPr id="532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48348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1E81B-BF24-4341-B8F6-3DDE93122497}" type="slidenum">
              <a:rPr lang="en-US" altLang="ja-JP"/>
              <a:pPr/>
              <a:t>13</a:t>
            </a:fld>
            <a:endParaRPr lang="en-US" altLang="ja-JP"/>
          </a:p>
        </p:txBody>
      </p:sp>
      <p:sp>
        <p:nvSpPr>
          <p:cNvPr id="5529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83213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9A3DA-DAAA-C048-B4C0-2C3E7AAD2BBE}" type="slidenum">
              <a:rPr lang="en-US" altLang="ja-JP"/>
              <a:pPr/>
              <a:t>14</a:t>
            </a:fld>
            <a:endParaRPr lang="en-US" altLang="ja-JP"/>
          </a:p>
        </p:txBody>
      </p:sp>
      <p:sp>
        <p:nvSpPr>
          <p:cNvPr id="5734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84837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9A3DA-DAAA-C048-B4C0-2C3E7AAD2BBE}" type="slidenum">
              <a:rPr lang="en-US" altLang="ja-JP"/>
              <a:pPr/>
              <a:t>15</a:t>
            </a:fld>
            <a:endParaRPr lang="en-US" altLang="ja-JP"/>
          </a:p>
        </p:txBody>
      </p:sp>
      <p:sp>
        <p:nvSpPr>
          <p:cNvPr id="5734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21111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40115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32571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09047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33224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39359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74834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39279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40423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40495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44927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2266F5-7404-934A-AE8C-85C5D1A8C9D5}" type="datetimeFigureOut">
              <a:rPr kumimoji="1" lang="ja-JP" altLang="en-US" smtClean="0"/>
              <a:t>2017/7/12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6B9732-27FB-4F4B-9EA4-F0F3B36DB905}" type="slidenum">
              <a:rPr kumimoji="1" lang="ja-JP" altLang="en-US" smtClean="0"/>
              <a:t>‹#›</a:t>
            </a:fld>
            <a:endParaRPr kumimoji="1" lang="ja-JP" altLang="en-US"/>
          </a:p>
        </p:txBody>
      </p:sp>
    </p:spTree>
    <p:extLst>
      <p:ext uri="{BB962C8B-B14F-4D97-AF65-F5344CB8AC3E}">
        <p14:creationId xmlns:p14="http://schemas.microsoft.com/office/powerpoint/2010/main" val="12824104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saka レギュラー−等幅" charset="-128"/>
                <a:ea typeface="Osaka レギュラー−等幅" charset="-128"/>
              </a:defRPr>
            </a:lvl1pPr>
          </a:lstStyle>
          <a:p>
            <a:fld id="{A32266F5-7404-934A-AE8C-85C5D1A8C9D5}" type="datetimeFigureOut">
              <a:rPr lang="ja-JP" altLang="en-US" smtClean="0"/>
              <a:pPr/>
              <a:t>2017/7/12</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saka レギュラー−等幅" charset="-128"/>
                <a:ea typeface="Osaka レギュラー−等幅" charset="-128"/>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saka レギュラー−等幅" charset="-128"/>
                <a:ea typeface="Osaka レギュラー−等幅" charset="-128"/>
              </a:defRPr>
            </a:lvl1pPr>
          </a:lstStyle>
          <a:p>
            <a:fld id="{A66B9732-27FB-4F4B-9EA4-F0F3B36DB905}" type="slidenum">
              <a:rPr lang="ja-JP" altLang="en-US" smtClean="0"/>
              <a:pPr/>
              <a:t>‹#›</a:t>
            </a:fld>
            <a:endParaRPr lang="ja-JP" altLang="en-US" dirty="0"/>
          </a:p>
        </p:txBody>
      </p:sp>
    </p:spTree>
    <p:extLst>
      <p:ext uri="{BB962C8B-B14F-4D97-AF65-F5344CB8AC3E}">
        <p14:creationId xmlns:p14="http://schemas.microsoft.com/office/powerpoint/2010/main" val="1998651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b="0" i="0" kern="1200">
          <a:solidFill>
            <a:schemeClr val="tx1"/>
          </a:solidFill>
          <a:latin typeface="Osaka レギュラー−等幅" charset="-128"/>
          <a:ea typeface="Osaka レギュラー−等幅" charset="-128"/>
          <a:cs typeface="+mj-cs"/>
        </a:defRPr>
      </a:lvl1pPr>
    </p:titleStyle>
    <p:bodyStyle>
      <a:lvl1pPr marL="228600" indent="-228600" algn="l" defTabSz="914400" rtl="0" eaLnBrk="1" latinLnBrk="0" hangingPunct="1">
        <a:lnSpc>
          <a:spcPct val="90000"/>
        </a:lnSpc>
        <a:spcBef>
          <a:spcPts val="1000"/>
        </a:spcBef>
        <a:buFont typeface="Arial"/>
        <a:buChar char="•"/>
        <a:defRPr kumimoji="1" sz="2800" b="0" i="0" kern="1200">
          <a:solidFill>
            <a:schemeClr val="tx1"/>
          </a:solidFill>
          <a:latin typeface="Osaka レギュラー−等幅" charset="-128"/>
          <a:ea typeface="Osaka レギュラー−等幅" charset="-128"/>
          <a:cs typeface="+mn-cs"/>
        </a:defRPr>
      </a:lvl1pPr>
      <a:lvl2pPr marL="685800" indent="-228600" algn="l" defTabSz="914400" rtl="0" eaLnBrk="1" latinLnBrk="0" hangingPunct="1">
        <a:lnSpc>
          <a:spcPct val="90000"/>
        </a:lnSpc>
        <a:spcBef>
          <a:spcPts val="500"/>
        </a:spcBef>
        <a:buFont typeface="Arial"/>
        <a:buChar char="•"/>
        <a:defRPr kumimoji="1" sz="2400" b="0" i="0" kern="1200">
          <a:solidFill>
            <a:schemeClr val="tx1"/>
          </a:solidFill>
          <a:latin typeface="Osaka レギュラー−等幅" charset="-128"/>
          <a:ea typeface="Osaka レギュラー−等幅" charset="-128"/>
          <a:cs typeface="+mn-cs"/>
        </a:defRPr>
      </a:lvl2pPr>
      <a:lvl3pPr marL="1143000" indent="-228600" algn="l" defTabSz="914400" rtl="0" eaLnBrk="1" latinLnBrk="0" hangingPunct="1">
        <a:lnSpc>
          <a:spcPct val="90000"/>
        </a:lnSpc>
        <a:spcBef>
          <a:spcPts val="500"/>
        </a:spcBef>
        <a:buFont typeface="Arial"/>
        <a:buChar char="•"/>
        <a:defRPr kumimoji="1" sz="2000" b="0" i="0" kern="1200">
          <a:solidFill>
            <a:schemeClr val="tx1"/>
          </a:solidFill>
          <a:latin typeface="Osaka レギュラー−等幅" charset="-128"/>
          <a:ea typeface="Osaka レギュラー−等幅" charset="-128"/>
          <a:cs typeface="+mn-cs"/>
        </a:defRPr>
      </a:lvl3pPr>
      <a:lvl4pPr marL="1600200" indent="-228600" algn="l" defTabSz="914400" rtl="0" eaLnBrk="1" latinLnBrk="0" hangingPunct="1">
        <a:lnSpc>
          <a:spcPct val="90000"/>
        </a:lnSpc>
        <a:spcBef>
          <a:spcPts val="500"/>
        </a:spcBef>
        <a:buFont typeface="Arial"/>
        <a:buChar char="•"/>
        <a:defRPr kumimoji="1" sz="1800" b="0" i="0" kern="1200">
          <a:solidFill>
            <a:schemeClr val="tx1"/>
          </a:solidFill>
          <a:latin typeface="Osaka レギュラー−等幅" charset="-128"/>
          <a:ea typeface="Osaka レギュラー−等幅" charset="-128"/>
          <a:cs typeface="+mn-cs"/>
        </a:defRPr>
      </a:lvl4pPr>
      <a:lvl5pPr marL="2057400" indent="-228600" algn="l" defTabSz="914400" rtl="0" eaLnBrk="1" latinLnBrk="0" hangingPunct="1">
        <a:lnSpc>
          <a:spcPct val="90000"/>
        </a:lnSpc>
        <a:spcBef>
          <a:spcPts val="500"/>
        </a:spcBef>
        <a:buFont typeface="Arial"/>
        <a:buChar char="•"/>
        <a:defRPr kumimoji="1" sz="1800" b="0" i="0" kern="1200">
          <a:solidFill>
            <a:schemeClr val="tx1"/>
          </a:solidFill>
          <a:latin typeface="Osaka レギュラー−等幅" charset="-128"/>
          <a:ea typeface="Osaka レギュラー−等幅" charset="-128"/>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european-left.org/positions/news-archive/government-left-what-will-syriza-do"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etuc.org/press/qe-not-enough-stimulate-growth#.VWZInaYnhlr"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欧州反緊縮左派</a:t>
            </a:r>
            <a:r>
              <a:rPr lang="ja-JP" altLang="en-US" dirty="0" smtClean="0"/>
              <a:t>の</a:t>
            </a:r>
            <a:r>
              <a:rPr lang="en-US" altLang="ja-JP" dirty="0" smtClean="0"/>
              <a:t/>
            </a:r>
            <a:br>
              <a:rPr lang="en-US" altLang="ja-JP" dirty="0" smtClean="0"/>
            </a:br>
            <a:r>
              <a:rPr lang="ja-JP" altLang="en-US" dirty="0" smtClean="0"/>
              <a:t>中央</a:t>
            </a:r>
            <a:r>
              <a:rPr lang="ja-JP" altLang="en-US" dirty="0"/>
              <a:t>銀行利用論</a:t>
            </a:r>
            <a:endParaRPr kumimoji="1" lang="ja-JP" altLang="en-US" dirty="0"/>
          </a:p>
        </p:txBody>
      </p:sp>
      <p:sp>
        <p:nvSpPr>
          <p:cNvPr id="3" name="サブタイトル 2"/>
          <p:cNvSpPr>
            <a:spLocks noGrp="1"/>
          </p:cNvSpPr>
          <p:nvPr>
            <p:ph type="subTitle" idx="1"/>
          </p:nvPr>
        </p:nvSpPr>
        <p:spPr>
          <a:xfrm>
            <a:off x="1524000" y="3602037"/>
            <a:ext cx="9144000" cy="2027237"/>
          </a:xfrm>
        </p:spPr>
        <p:txBody>
          <a:bodyPr>
            <a:normAutofit/>
          </a:bodyPr>
          <a:lstStyle/>
          <a:p>
            <a:r>
              <a:rPr lang="ja-JP" altLang="en-US" sz="3600" dirty="0"/>
              <a:t>コービノミクス・市民配当・債務</a:t>
            </a:r>
            <a:r>
              <a:rPr lang="ja-JP" altLang="en-US" sz="3600" dirty="0" smtClean="0"/>
              <a:t>帳消し</a:t>
            </a:r>
            <a:endParaRPr lang="en-US" altLang="ja-JP" sz="3600" dirty="0" smtClean="0"/>
          </a:p>
          <a:p>
            <a:endParaRPr kumimoji="1" lang="en-US" altLang="ja-JP" sz="3600" dirty="0"/>
          </a:p>
          <a:p>
            <a:r>
              <a:rPr lang="ja-JP" altLang="en-US" sz="3600" dirty="0" smtClean="0"/>
              <a:t>立命館大学経済学部　松尾</a:t>
            </a:r>
            <a:r>
              <a:rPr lang="en-US" altLang="ja-JP" sz="3600" dirty="0" smtClean="0"/>
              <a:t> </a:t>
            </a:r>
            <a:r>
              <a:rPr lang="ja-JP" altLang="en-US" sz="3600" dirty="0" smtClean="0"/>
              <a:t>匡</a:t>
            </a:r>
            <a:endParaRPr kumimoji="1" lang="ja-JP" altLang="en-US" sz="3600" dirty="0"/>
          </a:p>
        </p:txBody>
      </p:sp>
    </p:spTree>
    <p:extLst>
      <p:ext uri="{BB962C8B-B14F-4D97-AF65-F5344CB8AC3E}">
        <p14:creationId xmlns:p14="http://schemas.microsoft.com/office/powerpoint/2010/main" val="102705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ja-JP" altLang="en-US">
                <a:latin typeface="ＭＳ Ｐゴシック" charset="-128"/>
              </a:rPr>
              <a:t>ギリシャ急進左翼連合の主張</a:t>
            </a:r>
          </a:p>
        </p:txBody>
      </p:sp>
      <p:sp>
        <p:nvSpPr>
          <p:cNvPr id="26627" name="Rectangle 3"/>
          <p:cNvSpPr>
            <a:spLocks noGrp="1" noChangeArrowheads="1"/>
          </p:cNvSpPr>
          <p:nvPr>
            <p:ph type="body" idx="1"/>
          </p:nvPr>
        </p:nvSpPr>
        <p:spPr>
          <a:xfrm>
            <a:off x="942975" y="4441862"/>
            <a:ext cx="9115425" cy="1301713"/>
          </a:xfrm>
        </p:spPr>
        <p:txBody>
          <a:bodyPr/>
          <a:lstStyle/>
          <a:p>
            <a:r>
              <a:rPr lang="ja-JP" altLang="en-US" sz="4000">
                <a:latin typeface="ＭＳ Ｐゴシック" charset="-128"/>
              </a:rPr>
              <a:t>欧州中央銀行は</a:t>
            </a:r>
            <a:r>
              <a:rPr lang="ja-JP" altLang="en-US" sz="4000">
                <a:solidFill>
                  <a:srgbClr val="FF0000"/>
                </a:solidFill>
                <a:latin typeface="ＭＳ Ｐゴシック" charset="-128"/>
              </a:rPr>
              <a:t>量的緩和政策を使って直接に国債を買い入れる</a:t>
            </a:r>
            <a:r>
              <a:rPr lang="ja-JP" altLang="en-US" sz="4000">
                <a:latin typeface="ＭＳ Ｐゴシック" charset="-128"/>
              </a:rPr>
              <a:t>べきである。</a:t>
            </a:r>
            <a:endParaRPr lang="ja-JP" altLang="en-US"/>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597"/>
            <a:ext cx="434340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Text Box 5"/>
          <p:cNvSpPr txBox="1">
            <a:spLocks noChangeArrowheads="1"/>
          </p:cNvSpPr>
          <p:nvPr/>
        </p:nvSpPr>
        <p:spPr bwMode="auto">
          <a:xfrm>
            <a:off x="7696199" y="2819401"/>
            <a:ext cx="2976563" cy="160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2000" dirty="0">
                <a:latin typeface="Osaka レギュラー−等幅" charset="-128"/>
                <a:ea typeface="Osaka レギュラー−等幅" charset="-128"/>
              </a:rPr>
              <a:t>チプラス党首</a:t>
            </a:r>
            <a:r>
              <a:rPr lang="en-US" altLang="ja-JP" sz="2000" dirty="0">
                <a:latin typeface="Osaka レギュラー−等幅" charset="-128"/>
                <a:ea typeface="Osaka レギュラー−等幅" charset="-128"/>
              </a:rPr>
              <a:t>(</a:t>
            </a:r>
            <a:r>
              <a:rPr lang="ja-JP" altLang="en-US" sz="2000" dirty="0">
                <a:latin typeface="Osaka レギュラー−等幅" charset="-128"/>
                <a:ea typeface="Osaka レギュラー−等幅" charset="-128"/>
              </a:rPr>
              <a:t>現首相</a:t>
            </a:r>
            <a:r>
              <a:rPr lang="en-US" altLang="ja-JP" sz="2000" dirty="0">
                <a:latin typeface="Osaka レギュラー−等幅" charset="-128"/>
                <a:ea typeface="Osaka レギュラー−等幅" charset="-128"/>
              </a:rPr>
              <a:t>)</a:t>
            </a:r>
          </a:p>
          <a:p>
            <a:pPr>
              <a:spcBef>
                <a:spcPct val="50000"/>
              </a:spcBef>
            </a:pPr>
            <a:r>
              <a:rPr lang="ja-JP" altLang="en-US" sz="2000" dirty="0">
                <a:latin typeface="Osaka レギュラー−等幅" charset="-128"/>
                <a:ea typeface="Osaka レギュラー−等幅" charset="-128"/>
              </a:rPr>
              <a:t>欧州左翼党サイトより</a:t>
            </a:r>
            <a:br>
              <a:rPr lang="ja-JP" altLang="en-US" sz="2000" dirty="0">
                <a:latin typeface="Osaka レギュラー−等幅" charset="-128"/>
                <a:ea typeface="Osaka レギュラー−等幅" charset="-128"/>
              </a:rPr>
            </a:br>
            <a:r>
              <a:rPr lang="en-US" altLang="ja-JP" sz="1200" dirty="0">
                <a:latin typeface="Osaka レギュラー−等幅" charset="-128"/>
                <a:ea typeface="Osaka レギュラー−等幅" charset="-128"/>
                <a:hlinkClick r:id="rId4"/>
              </a:rPr>
              <a:t>http://www.european-left.org/positions/news-archive/government-left-what-will-syriza-do</a:t>
            </a:r>
            <a:endParaRPr lang="en-US" altLang="ja-JP" dirty="0">
              <a:latin typeface="Osaka レギュラー−等幅" charset="-128"/>
              <a:ea typeface="Osaka レギュラー−等幅" charset="-128"/>
            </a:endParaRPr>
          </a:p>
        </p:txBody>
      </p:sp>
      <p:sp>
        <p:nvSpPr>
          <p:cNvPr id="26630" name="AutoShape 6"/>
          <p:cNvSpPr>
            <a:spLocks noChangeArrowheads="1"/>
          </p:cNvSpPr>
          <p:nvPr/>
        </p:nvSpPr>
        <p:spPr bwMode="auto">
          <a:xfrm>
            <a:off x="7467600" y="1524000"/>
            <a:ext cx="2895600" cy="106680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latin typeface="Osaka レギュラー−等幅" charset="-128"/>
              <a:ea typeface="Osaka レギュラー−等幅" charset="-128"/>
            </a:endParaRPr>
          </a:p>
        </p:txBody>
      </p:sp>
      <p:sp>
        <p:nvSpPr>
          <p:cNvPr id="26631" name="Text Box 7"/>
          <p:cNvSpPr txBox="1">
            <a:spLocks noChangeArrowheads="1"/>
          </p:cNvSpPr>
          <p:nvPr/>
        </p:nvSpPr>
        <p:spPr bwMode="auto">
          <a:xfrm>
            <a:off x="8077200" y="1752600"/>
            <a:ext cx="19050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dirty="0">
                <a:latin typeface="Osaka レギュラー−等幅" charset="-128"/>
                <a:ea typeface="Osaka レギュラー−等幅" charset="-128"/>
              </a:rPr>
              <a:t>総選挙勝利</a:t>
            </a:r>
          </a:p>
        </p:txBody>
      </p:sp>
      <p:sp>
        <p:nvSpPr>
          <p:cNvPr id="2" name="テキスト ボックス 1"/>
          <p:cNvSpPr txBox="1"/>
          <p:nvPr/>
        </p:nvSpPr>
        <p:spPr>
          <a:xfrm>
            <a:off x="4128572" y="6027771"/>
            <a:ext cx="7007046" cy="523220"/>
          </a:xfrm>
          <a:prstGeom prst="rect">
            <a:avLst/>
          </a:prstGeom>
          <a:noFill/>
        </p:spPr>
        <p:txBody>
          <a:bodyPr wrap="none" rtlCol="0">
            <a:spAutoFit/>
          </a:bodyPr>
          <a:lstStyle/>
          <a:p>
            <a:r>
              <a:rPr kumimoji="1" lang="ja-JP" altLang="en-US" sz="2800" dirty="0" smtClean="0">
                <a:latin typeface="Osaka Regular-Mono" charset="-128"/>
                <a:ea typeface="Osaka Regular-Mono" charset="-128"/>
                <a:cs typeface="Osaka Regular-Mono" charset="-128"/>
              </a:rPr>
              <a:t>欧州中銀の兵糧攻めでドイツに屈服したが</a:t>
            </a:r>
            <a:endParaRPr kumimoji="1" lang="ja-JP" altLang="en-US" sz="2800" dirty="0">
              <a:latin typeface="Osaka Regular-Mono" charset="-128"/>
              <a:ea typeface="Osaka Regular-Mono" charset="-128"/>
              <a:cs typeface="Osaka Regular-Mono" charset="-128"/>
            </a:endParaRPr>
          </a:p>
        </p:txBody>
      </p:sp>
    </p:spTree>
    <p:extLst>
      <p:ext uri="{BB962C8B-B14F-4D97-AF65-F5344CB8AC3E}">
        <p14:creationId xmlns:p14="http://schemas.microsoft.com/office/powerpoint/2010/main" val="1896579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228600"/>
            <a:ext cx="7772400" cy="838200"/>
          </a:xfrm>
        </p:spPr>
        <p:txBody>
          <a:bodyPr/>
          <a:lstStyle/>
          <a:p>
            <a:r>
              <a:rPr lang="ja-JP" altLang="en-US"/>
              <a:t>オスカー・ラフォンテーヌ</a:t>
            </a:r>
          </a:p>
        </p:txBody>
      </p:sp>
      <p:sp>
        <p:nvSpPr>
          <p:cNvPr id="50179" name="Rectangle 3"/>
          <p:cNvSpPr>
            <a:spLocks noGrp="1" noChangeArrowheads="1"/>
          </p:cNvSpPr>
          <p:nvPr>
            <p:ph type="body" idx="1"/>
          </p:nvPr>
        </p:nvSpPr>
        <p:spPr>
          <a:xfrm>
            <a:off x="2209800" y="1143000"/>
            <a:ext cx="7772400" cy="1676400"/>
          </a:xfrm>
        </p:spPr>
        <p:txBody>
          <a:bodyPr/>
          <a:lstStyle/>
          <a:p>
            <a:r>
              <a:rPr lang="ja-JP" altLang="en-US"/>
              <a:t>独シュレーダー社民党政権の蔵相。中道路線を批判して辞任、民主社会党と合流してドイツ左翼党を結成</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46388"/>
            <a:ext cx="4927600" cy="370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1" name="Text Box 5"/>
          <p:cNvSpPr txBox="1">
            <a:spLocks noChangeArrowheads="1"/>
          </p:cNvSpPr>
          <p:nvPr/>
        </p:nvSpPr>
        <p:spPr bwMode="auto">
          <a:xfrm>
            <a:off x="6934200" y="5029201"/>
            <a:ext cx="26670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commons.wikimedia.org</a:t>
            </a:r>
            <a:r>
              <a:rPr lang="en-US" altLang="ja-JP" sz="1200" dirty="0">
                <a:latin typeface="Osaka レギュラー−等幅" charset="-128"/>
                <a:ea typeface="Osaka レギュラー−等幅" charset="-128"/>
              </a:rPr>
              <a:t>/wiki/File:Oskar_Lafontaine,_2011-03-21.jpg</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This file is licensed under the Creative Commons Attribution-Share Alike 3.0 </a:t>
            </a:r>
            <a:r>
              <a:rPr lang="en-US" altLang="ja-JP" sz="1200" dirty="0" err="1">
                <a:latin typeface="Osaka レギュラー−等幅" charset="-128"/>
                <a:ea typeface="Osaka レギュラー−等幅" charset="-128"/>
              </a:rPr>
              <a:t>Unported</a:t>
            </a:r>
            <a:r>
              <a:rPr lang="en-US" altLang="ja-JP" sz="1200" dirty="0">
                <a:latin typeface="Osaka レギュラー−等幅" charset="-128"/>
                <a:ea typeface="Osaka レギュラー−等幅" charset="-128"/>
              </a:rPr>
              <a:t> license.</a:t>
            </a:r>
            <a:endParaRPr lang="en-US" altLang="ja-JP" dirty="0">
              <a:latin typeface="Osaka レギュラー−等幅" charset="-128"/>
              <a:ea typeface="Osaka レギュラー−等幅" charset="-128"/>
            </a:endParaRPr>
          </a:p>
        </p:txBody>
      </p:sp>
    </p:spTree>
    <p:extLst>
      <p:ext uri="{BB962C8B-B14F-4D97-AF65-F5344CB8AC3E}">
        <p14:creationId xmlns:p14="http://schemas.microsoft.com/office/powerpoint/2010/main" val="1258566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9800" y="228600"/>
            <a:ext cx="7772400" cy="838200"/>
          </a:xfrm>
        </p:spPr>
        <p:txBody>
          <a:bodyPr/>
          <a:lstStyle/>
          <a:p>
            <a:r>
              <a:rPr lang="ja-JP" altLang="en-US"/>
              <a:t>オスカー・ラフォンテーヌ</a:t>
            </a:r>
          </a:p>
        </p:txBody>
      </p:sp>
      <p:sp>
        <p:nvSpPr>
          <p:cNvPr id="52227" name="Rectangle 3"/>
          <p:cNvSpPr>
            <a:spLocks noGrp="1" noChangeArrowheads="1"/>
          </p:cNvSpPr>
          <p:nvPr>
            <p:ph type="body" idx="1"/>
          </p:nvPr>
        </p:nvSpPr>
        <p:spPr>
          <a:xfrm>
            <a:off x="1175657" y="990600"/>
            <a:ext cx="9695543" cy="5334000"/>
          </a:xfrm>
        </p:spPr>
        <p:txBody>
          <a:bodyPr>
            <a:normAutofit/>
          </a:bodyPr>
          <a:lstStyle/>
          <a:p>
            <a:r>
              <a:rPr lang="ja-JP" altLang="en-US" sz="3600" dirty="0"/>
              <a:t>ＥＵ条約とドイツ連銀によって、</a:t>
            </a:r>
            <a:r>
              <a:rPr lang="ja-JP" altLang="en-US" sz="3600" dirty="0">
                <a:solidFill>
                  <a:srgbClr val="FF0000"/>
                </a:solidFill>
              </a:rPr>
              <a:t>政府へのマネーファイナンスは禁止とされたわけだが、欧州中銀はこれを無視するべきではないか</a:t>
            </a:r>
            <a:r>
              <a:rPr lang="ja-JP" altLang="en-US" sz="3600" dirty="0"/>
              <a:t>。結局のところ、銀行のためのカネはいいカネで、政府のためのカネは悪いカネとされているのはなぜかと聞かれても、その理由は明らかではないのだ。スペインの不動産危機や金融市場のメルトダウンを見ても、銀行が政府よりも賢く資金を扱えるなどとは言えないことがわかる。</a:t>
            </a:r>
          </a:p>
        </p:txBody>
      </p:sp>
      <p:sp>
        <p:nvSpPr>
          <p:cNvPr id="52228" name="Text Box 4"/>
          <p:cNvSpPr txBox="1">
            <a:spLocks noChangeArrowheads="1"/>
          </p:cNvSpPr>
          <p:nvPr/>
        </p:nvSpPr>
        <p:spPr bwMode="auto">
          <a:xfrm>
            <a:off x="1736725" y="6134101"/>
            <a:ext cx="7310014"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200" dirty="0">
                <a:latin typeface="Osaka レギュラー−等幅" charset="-128"/>
                <a:ea typeface="Osaka レギュラー−等幅" charset="-128"/>
              </a:rPr>
              <a:t>http://www.qe4people.eu/</a:t>
            </a:r>
            <a:r>
              <a:rPr lang="en-US" altLang="ja-JP" sz="1200" dirty="0" err="1">
                <a:latin typeface="Osaka レギュラー−等幅" charset="-128"/>
                <a:ea typeface="Osaka レギュラー−等幅" charset="-128"/>
              </a:rPr>
              <a:t>europe_before_the_crash_fabio_masi_fassina_lafontaine?locale</a:t>
            </a:r>
            <a:r>
              <a:rPr lang="en-US" altLang="ja-JP" sz="1200" dirty="0">
                <a:latin typeface="Osaka レギュラー−等幅" charset="-128"/>
                <a:ea typeface="Osaka レギュラー−等幅" charset="-128"/>
              </a:rPr>
              <a:t>=</a:t>
            </a:r>
            <a:r>
              <a:rPr lang="en-US" altLang="ja-JP" sz="1200" dirty="0" err="1">
                <a:latin typeface="Osaka レギュラー−等幅" charset="-128"/>
                <a:ea typeface="Osaka レギュラー−等幅" charset="-128"/>
              </a:rPr>
              <a:t>en</a:t>
            </a:r>
            <a:endParaRPr lang="en-US" altLang="ja-JP" dirty="0">
              <a:latin typeface="Osaka レギュラー−等幅" charset="-128"/>
              <a:ea typeface="Osaka レギュラー−等幅" charset="-128"/>
            </a:endParaRPr>
          </a:p>
        </p:txBody>
      </p:sp>
    </p:spTree>
    <p:extLst>
      <p:ext uri="{BB962C8B-B14F-4D97-AF65-F5344CB8AC3E}">
        <p14:creationId xmlns:p14="http://schemas.microsoft.com/office/powerpoint/2010/main" val="9419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76400" y="152400"/>
            <a:ext cx="8305800" cy="762000"/>
          </a:xfrm>
        </p:spPr>
        <p:txBody>
          <a:bodyPr>
            <a:normAutofit fontScale="90000"/>
          </a:bodyPr>
          <a:lstStyle/>
          <a:p>
            <a:r>
              <a:rPr lang="ja-JP" altLang="en-US"/>
              <a:t>ジャン・リュック・メランション</a:t>
            </a:r>
          </a:p>
        </p:txBody>
      </p:sp>
      <p:sp>
        <p:nvSpPr>
          <p:cNvPr id="54275" name="Rectangle 3"/>
          <p:cNvSpPr>
            <a:spLocks noGrp="1" noChangeArrowheads="1"/>
          </p:cNvSpPr>
          <p:nvPr>
            <p:ph type="body" idx="1"/>
          </p:nvPr>
        </p:nvSpPr>
        <p:spPr>
          <a:xfrm>
            <a:off x="5714999" y="1142999"/>
            <a:ext cx="5925457" cy="3980543"/>
          </a:xfrm>
        </p:spPr>
        <p:txBody>
          <a:bodyPr>
            <a:normAutofit/>
          </a:bodyPr>
          <a:lstStyle/>
          <a:p>
            <a:r>
              <a:rPr lang="ja-JP" altLang="en-US" sz="3600" dirty="0" smtClean="0"/>
              <a:t>仏</a:t>
            </a:r>
            <a:r>
              <a:rPr lang="ja-JP" altLang="en-US" sz="3600" dirty="0"/>
              <a:t>大統領候補。共産党、左翼党らの共同候補</a:t>
            </a:r>
            <a:r>
              <a:rPr lang="ja-JP" altLang="en-US" sz="3600" dirty="0" smtClean="0"/>
              <a:t>。</a:t>
            </a:r>
            <a:endParaRPr lang="en-US" altLang="ja-JP" sz="3600" dirty="0" smtClean="0"/>
          </a:p>
          <a:p>
            <a:r>
              <a:rPr lang="en-US" altLang="ja-JP" sz="3600" dirty="0" smtClean="0"/>
              <a:t>2012</a:t>
            </a:r>
            <a:r>
              <a:rPr lang="ja-JP" altLang="en-US" sz="3600" dirty="0" smtClean="0"/>
              <a:t>年大統領選挙</a:t>
            </a:r>
            <a:r>
              <a:rPr lang="en-US" altLang="ja-JP" sz="3600" dirty="0" smtClean="0"/>
              <a:t>11</a:t>
            </a:r>
            <a:r>
              <a:rPr lang="ja-JP" altLang="en-US" sz="3600" dirty="0"/>
              <a:t>％得票し、第４位</a:t>
            </a:r>
            <a:r>
              <a:rPr lang="ja-JP" altLang="en-US" sz="3600" dirty="0" smtClean="0"/>
              <a:t>。</a:t>
            </a:r>
            <a:endParaRPr lang="en-US" altLang="ja-JP" sz="3600" dirty="0" smtClean="0"/>
          </a:p>
          <a:p>
            <a:r>
              <a:rPr lang="en-US" altLang="ja-JP" sz="3600" dirty="0" smtClean="0"/>
              <a:t>2017</a:t>
            </a:r>
            <a:r>
              <a:rPr lang="ja-JP" altLang="en-US" sz="3600" dirty="0" smtClean="0"/>
              <a:t>年大統領選挙</a:t>
            </a:r>
            <a:r>
              <a:rPr lang="en-US" altLang="ja-JP" sz="3600" dirty="0" smtClean="0"/>
              <a:t/>
            </a:r>
            <a:br>
              <a:rPr lang="en-US" altLang="ja-JP" sz="3600" dirty="0" smtClean="0"/>
            </a:br>
            <a:r>
              <a:rPr lang="en-US" altLang="ja-JP" sz="3600" dirty="0" smtClean="0"/>
              <a:t>19.6%</a:t>
            </a:r>
            <a:r>
              <a:rPr lang="ja-JP" altLang="en-US" sz="3600" dirty="0" smtClean="0"/>
              <a:t>得票し、第</a:t>
            </a:r>
            <a:r>
              <a:rPr lang="en-US" altLang="ja-JP" sz="3600" dirty="0" smtClean="0"/>
              <a:t>4</a:t>
            </a:r>
            <a:r>
              <a:rPr lang="ja-JP" altLang="en-US" sz="3600" dirty="0" smtClean="0"/>
              <a:t>位。</a:t>
            </a:r>
            <a:endParaRPr lang="en-US" altLang="ja-JP" sz="3600" dirty="0" smtClean="0"/>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3860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7" name="Text Box 5"/>
          <p:cNvSpPr txBox="1">
            <a:spLocks noChangeArrowheads="1"/>
          </p:cNvSpPr>
          <p:nvPr/>
        </p:nvSpPr>
        <p:spPr bwMode="auto">
          <a:xfrm>
            <a:off x="5638800" y="5334001"/>
            <a:ext cx="40386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commons.wikimedia.org</a:t>
            </a:r>
            <a:r>
              <a:rPr lang="en-US" altLang="ja-JP" sz="1200" dirty="0">
                <a:latin typeface="Osaka レギュラー−等幅" charset="-128"/>
                <a:ea typeface="Osaka レギュラー−等幅" charset="-128"/>
              </a:rPr>
              <a:t>/wiki/File:Front_de_Gauche_-_F%C3%AAte_de_l%27Humanit%C3%A9_2012_-_007.jpg</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This file is licensed under the Creative Commons Attribution-Share Alike 3.0 </a:t>
            </a:r>
            <a:r>
              <a:rPr lang="en-US" altLang="ja-JP" sz="1200" dirty="0" err="1">
                <a:latin typeface="Osaka レギュラー−等幅" charset="-128"/>
                <a:ea typeface="Osaka レギュラー−等幅" charset="-128"/>
              </a:rPr>
              <a:t>Unported</a:t>
            </a:r>
            <a:r>
              <a:rPr lang="en-US" altLang="ja-JP" sz="1200" dirty="0">
                <a:latin typeface="Osaka レギュラー−等幅" charset="-128"/>
                <a:ea typeface="Osaka レギュラー−等幅" charset="-128"/>
              </a:rPr>
              <a:t> license.</a:t>
            </a:r>
          </a:p>
        </p:txBody>
      </p:sp>
    </p:spTree>
    <p:extLst>
      <p:ext uri="{BB962C8B-B14F-4D97-AF65-F5344CB8AC3E}">
        <p14:creationId xmlns:p14="http://schemas.microsoft.com/office/powerpoint/2010/main" val="1932933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76400" y="152400"/>
            <a:ext cx="8305800" cy="762000"/>
          </a:xfrm>
        </p:spPr>
        <p:txBody>
          <a:bodyPr>
            <a:normAutofit fontScale="90000"/>
          </a:bodyPr>
          <a:lstStyle/>
          <a:p>
            <a:r>
              <a:rPr lang="ja-JP" altLang="en-US"/>
              <a:t>ジャン・リュック・メランション</a:t>
            </a:r>
          </a:p>
        </p:txBody>
      </p:sp>
      <p:sp>
        <p:nvSpPr>
          <p:cNvPr id="56323" name="Rectangle 3"/>
          <p:cNvSpPr>
            <a:spLocks noGrp="1" noChangeArrowheads="1"/>
          </p:cNvSpPr>
          <p:nvPr>
            <p:ph type="body" idx="1"/>
          </p:nvPr>
        </p:nvSpPr>
        <p:spPr>
          <a:xfrm>
            <a:off x="5714999" y="1143000"/>
            <a:ext cx="5939971" cy="3886200"/>
          </a:xfrm>
        </p:spPr>
        <p:txBody>
          <a:bodyPr>
            <a:noAutofit/>
          </a:bodyPr>
          <a:lstStyle/>
          <a:p>
            <a:r>
              <a:rPr lang="en-US" altLang="ja-JP" sz="3200" dirty="0" smtClean="0"/>
              <a:t>2012</a:t>
            </a:r>
            <a:r>
              <a:rPr lang="ja-JP" altLang="en-US" sz="3200" dirty="0" smtClean="0"/>
              <a:t>年公約</a:t>
            </a:r>
            <a:r>
              <a:rPr lang="ja-JP" altLang="en-US" sz="3200" dirty="0"/>
              <a:t>：</a:t>
            </a:r>
            <a:br>
              <a:rPr lang="ja-JP" altLang="en-US" sz="3200" dirty="0"/>
            </a:br>
            <a:r>
              <a:rPr lang="ja-JP" altLang="en-US" sz="3200" dirty="0"/>
              <a:t>欧州中銀が「民主的コントロールのもとで、諸国に対して直接に低い利率で──あるいはいっそ無利子で──貸与することを認め、公債を買うことを認める」よう求める。</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3860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5" name="Text Box 5"/>
          <p:cNvSpPr txBox="1">
            <a:spLocks noChangeArrowheads="1"/>
          </p:cNvSpPr>
          <p:nvPr/>
        </p:nvSpPr>
        <p:spPr bwMode="auto">
          <a:xfrm>
            <a:off x="5638800" y="5334001"/>
            <a:ext cx="40386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commons.wikimedia.org</a:t>
            </a:r>
            <a:r>
              <a:rPr lang="en-US" altLang="ja-JP" sz="1200" dirty="0">
                <a:latin typeface="Osaka レギュラー−等幅" charset="-128"/>
                <a:ea typeface="Osaka レギュラー−等幅" charset="-128"/>
              </a:rPr>
              <a:t>/wiki/File:Front_de_Gauche_-_F%C3%AAte_de_l%27Humanit%C3%A9_2012_-_007.jpg</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This file is licensed under the Creative Commons Attribution-Share Alike 3.0 </a:t>
            </a:r>
            <a:r>
              <a:rPr lang="en-US" altLang="ja-JP" sz="1200" dirty="0" err="1">
                <a:latin typeface="Osaka レギュラー−等幅" charset="-128"/>
                <a:ea typeface="Osaka レギュラー−等幅" charset="-128"/>
              </a:rPr>
              <a:t>Unported</a:t>
            </a:r>
            <a:r>
              <a:rPr lang="en-US" altLang="ja-JP" sz="1200" dirty="0">
                <a:latin typeface="Osaka レギュラー−等幅" charset="-128"/>
                <a:ea typeface="Osaka レギュラー−等幅" charset="-128"/>
              </a:rPr>
              <a:t> license.</a:t>
            </a:r>
          </a:p>
        </p:txBody>
      </p:sp>
      <p:sp>
        <p:nvSpPr>
          <p:cNvPr id="56326" name="Text Box 6"/>
          <p:cNvSpPr txBox="1">
            <a:spLocks noChangeArrowheads="1"/>
          </p:cNvSpPr>
          <p:nvPr/>
        </p:nvSpPr>
        <p:spPr bwMode="auto">
          <a:xfrm>
            <a:off x="5699126" y="4572000"/>
            <a:ext cx="4130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sz="1200" dirty="0">
                <a:latin typeface="ＭＳ Ｐゴシック" charset="-128"/>
                <a:ea typeface="Osaka レギュラー−等幅" charset="-128"/>
              </a:rPr>
              <a:t>http://</a:t>
            </a:r>
            <a:r>
              <a:rPr lang="en-US" altLang="ja-JP" sz="1200" dirty="0" err="1">
                <a:latin typeface="ＭＳ Ｐゴシック" charset="-128"/>
                <a:ea typeface="Osaka レギュラー−等幅" charset="-128"/>
              </a:rPr>
              <a:t>www.euractiv.com</a:t>
            </a:r>
            <a:r>
              <a:rPr lang="en-US" altLang="ja-JP" sz="1200" dirty="0">
                <a:latin typeface="ＭＳ Ｐゴシック" charset="-128"/>
                <a:ea typeface="Osaka レギュラー−等幅" charset="-128"/>
              </a:rPr>
              <a:t>/section/elections/news/</a:t>
            </a:r>
            <a:br>
              <a:rPr lang="en-US" altLang="ja-JP" sz="1200" dirty="0">
                <a:latin typeface="ＭＳ Ｐゴシック" charset="-128"/>
                <a:ea typeface="Osaka レギュラー−等幅" charset="-128"/>
              </a:rPr>
            </a:br>
            <a:r>
              <a:rPr lang="en-US" altLang="ja-JP" sz="1200" dirty="0">
                <a:latin typeface="ＭＳ Ｐゴシック" charset="-128"/>
                <a:ea typeface="Osaka レギュラー−等幅" charset="-128"/>
              </a:rPr>
              <a:t>jean-</a:t>
            </a:r>
            <a:r>
              <a:rPr lang="en-US" altLang="ja-JP" sz="1200" dirty="0" err="1">
                <a:latin typeface="ＭＳ Ｐゴシック" charset="-128"/>
                <a:ea typeface="Osaka レギュラー−等幅" charset="-128"/>
              </a:rPr>
              <a:t>luc</a:t>
            </a:r>
            <a:r>
              <a:rPr lang="en-US" altLang="ja-JP" sz="1200" dirty="0">
                <a:latin typeface="ＭＳ Ｐゴシック" charset="-128"/>
                <a:ea typeface="Osaka レギュラー−等幅" charset="-128"/>
              </a:rPr>
              <a:t>-</a:t>
            </a:r>
            <a:r>
              <a:rPr lang="en-US" altLang="ja-JP" sz="1200" dirty="0" err="1">
                <a:latin typeface="ＭＳ Ｐゴシック" charset="-128"/>
                <a:ea typeface="Osaka レギュラー−等幅" charset="-128"/>
              </a:rPr>
              <a:t>melenchon</a:t>
            </a:r>
            <a:r>
              <a:rPr lang="en-US" altLang="ja-JP" sz="1200" dirty="0">
                <a:latin typeface="ＭＳ Ｐゴシック" charset="-128"/>
                <a:ea typeface="Osaka レギュラー−等幅" charset="-128"/>
              </a:rPr>
              <a:t>-for-a-</a:t>
            </a:r>
            <a:r>
              <a:rPr lang="en-US" altLang="ja-JP" sz="1200" dirty="0" err="1">
                <a:latin typeface="ＭＳ Ｐゴシック" charset="-128"/>
                <a:ea typeface="Osaka レギュラー−等幅" charset="-128"/>
              </a:rPr>
              <a:t>european</a:t>
            </a:r>
            <a:r>
              <a:rPr lang="en-US" altLang="ja-JP" sz="1200" dirty="0">
                <a:latin typeface="ＭＳ Ｐゴシック" charset="-128"/>
                <a:ea typeface="Osaka レギュラー−等幅" charset="-128"/>
              </a:rPr>
              <a:t>-revolution/</a:t>
            </a:r>
            <a:endParaRPr lang="en-US" altLang="ja-JP" dirty="0">
              <a:latin typeface="Times" charset="0"/>
              <a:ea typeface="ＭＳ 明朝" charset="-128"/>
            </a:endParaRPr>
          </a:p>
        </p:txBody>
      </p:sp>
    </p:spTree>
    <p:extLst>
      <p:ext uri="{BB962C8B-B14F-4D97-AF65-F5344CB8AC3E}">
        <p14:creationId xmlns:p14="http://schemas.microsoft.com/office/powerpoint/2010/main" val="214248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76400" y="152400"/>
            <a:ext cx="8305800" cy="762000"/>
          </a:xfrm>
        </p:spPr>
        <p:txBody>
          <a:bodyPr>
            <a:normAutofit fontScale="90000"/>
          </a:bodyPr>
          <a:lstStyle/>
          <a:p>
            <a:r>
              <a:rPr lang="ja-JP" altLang="en-US"/>
              <a:t>ジャン・リュック・メランション</a:t>
            </a:r>
          </a:p>
        </p:txBody>
      </p:sp>
      <p:sp>
        <p:nvSpPr>
          <p:cNvPr id="56323" name="Rectangle 3"/>
          <p:cNvSpPr>
            <a:spLocks noGrp="1" noChangeArrowheads="1"/>
          </p:cNvSpPr>
          <p:nvPr>
            <p:ph type="body" idx="1"/>
          </p:nvPr>
        </p:nvSpPr>
        <p:spPr>
          <a:xfrm>
            <a:off x="4905829" y="1143000"/>
            <a:ext cx="6705601" cy="4191001"/>
          </a:xfrm>
        </p:spPr>
        <p:txBody>
          <a:bodyPr>
            <a:noAutofit/>
          </a:bodyPr>
          <a:lstStyle/>
          <a:p>
            <a:r>
              <a:rPr lang="en-US" altLang="ja-JP" sz="4800" dirty="0" smtClean="0"/>
              <a:t>2017</a:t>
            </a:r>
            <a:r>
              <a:rPr lang="ja-JP" altLang="en-US" sz="4800" dirty="0" smtClean="0"/>
              <a:t>年公約</a:t>
            </a:r>
            <a:r>
              <a:rPr lang="ja-JP" altLang="en-US" sz="4800" dirty="0"/>
              <a:t>：</a:t>
            </a:r>
            <a:br>
              <a:rPr lang="ja-JP" altLang="en-US" sz="4800" dirty="0"/>
            </a:br>
            <a:r>
              <a:rPr lang="ja-JP" altLang="en-US" sz="4800" dirty="0" smtClean="0"/>
              <a:t> </a:t>
            </a:r>
            <a:r>
              <a:rPr lang="en-US" altLang="ja-JP" sz="4800" dirty="0" smtClean="0"/>
              <a:t>2730</a:t>
            </a:r>
            <a:r>
              <a:rPr lang="ja-JP" altLang="en-US" sz="4800" dirty="0" smtClean="0"/>
              <a:t>億ユーロの歳出拡大。うち</a:t>
            </a:r>
            <a:r>
              <a:rPr lang="en-US" altLang="ja-JP" sz="4800" dirty="0" smtClean="0"/>
              <a:t>1000</a:t>
            </a:r>
            <a:r>
              <a:rPr lang="ja-JP" altLang="en-US" sz="4800" dirty="0" smtClean="0"/>
              <a:t>億ユーロの公的投資で景気刺激し、</a:t>
            </a:r>
            <a:r>
              <a:rPr lang="en-US" altLang="ja-JP" sz="4800" dirty="0" smtClean="0"/>
              <a:t>350</a:t>
            </a:r>
            <a:r>
              <a:rPr lang="ja-JP" altLang="en-US" sz="4800" dirty="0" smtClean="0"/>
              <a:t>万人の雇用創出。</a:t>
            </a:r>
            <a:endParaRPr lang="ja-JP" altLang="en-US" sz="4800" dirty="0"/>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43" y="990600"/>
            <a:ext cx="3860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5" name="Text Box 5"/>
          <p:cNvSpPr txBox="1">
            <a:spLocks noChangeArrowheads="1"/>
          </p:cNvSpPr>
          <p:nvPr/>
        </p:nvSpPr>
        <p:spPr bwMode="auto">
          <a:xfrm>
            <a:off x="4746171" y="5766137"/>
            <a:ext cx="7231742"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commons.wikimedia.org</a:t>
            </a:r>
            <a:r>
              <a:rPr lang="en-US" altLang="ja-JP" sz="1200" dirty="0">
                <a:latin typeface="Osaka レギュラー−等幅" charset="-128"/>
                <a:ea typeface="Osaka レギュラー−等幅" charset="-128"/>
              </a:rPr>
              <a:t>/wiki/File:Front_de_Gauche_-_F%C3%AAte_de_l%27Humanit%C3%A9_2012_-_007.jpg</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This file is licensed under the Creative Commons Attribution-Share Alike 3.0 </a:t>
            </a:r>
            <a:r>
              <a:rPr lang="en-US" altLang="ja-JP" sz="1200" dirty="0" err="1">
                <a:latin typeface="Osaka レギュラー−等幅" charset="-128"/>
                <a:ea typeface="Osaka レギュラー−等幅" charset="-128"/>
              </a:rPr>
              <a:t>Unported</a:t>
            </a:r>
            <a:r>
              <a:rPr lang="en-US" altLang="ja-JP" sz="1200" dirty="0">
                <a:latin typeface="Osaka レギュラー−等幅" charset="-128"/>
                <a:ea typeface="Osaka レギュラー−等幅" charset="-128"/>
              </a:rPr>
              <a:t> license.</a:t>
            </a:r>
          </a:p>
        </p:txBody>
      </p:sp>
      <p:sp>
        <p:nvSpPr>
          <p:cNvPr id="2" name="テキスト ボックス 1"/>
          <p:cNvSpPr txBox="1"/>
          <p:nvPr/>
        </p:nvSpPr>
        <p:spPr>
          <a:xfrm>
            <a:off x="4905829" y="5195501"/>
            <a:ext cx="6125395" cy="461665"/>
          </a:xfrm>
          <a:prstGeom prst="rect">
            <a:avLst/>
          </a:prstGeom>
          <a:noFill/>
        </p:spPr>
        <p:txBody>
          <a:bodyPr wrap="none" rtlCol="0">
            <a:spAutoFit/>
          </a:bodyPr>
          <a:lstStyle/>
          <a:p>
            <a:r>
              <a:rPr lang="en-US" altLang="ja-JP" sz="1200" dirty="0">
                <a:latin typeface="Osaka レギュラー−等幅" charset="-128"/>
                <a:ea typeface="Osaka レギュラー−等幅" charset="-128"/>
              </a:rPr>
              <a:t>http://</a:t>
            </a:r>
            <a:r>
              <a:rPr lang="en-US" altLang="ja-JP" sz="1200" dirty="0" err="1" smtClean="0">
                <a:latin typeface="Osaka レギュラー−等幅" charset="-128"/>
                <a:ea typeface="Osaka レギュラー−等幅" charset="-128"/>
              </a:rPr>
              <a:t>jp.reuters.com</a:t>
            </a:r>
            <a:r>
              <a:rPr lang="en-US" altLang="ja-JP" sz="1200" dirty="0" smtClean="0">
                <a:latin typeface="Osaka レギュラー−等幅" charset="-128"/>
                <a:ea typeface="Osaka レギュラー−等幅" charset="-128"/>
              </a:rPr>
              <a:t>/article/melenchon-pledges-idJPKBN15Z03Y</a:t>
            </a:r>
            <a:br>
              <a:rPr lang="en-US" altLang="ja-JP" sz="1200" dirty="0" smtClean="0">
                <a:latin typeface="Osaka レギュラー−等幅" charset="-128"/>
                <a:ea typeface="Osaka レギュラー−等幅" charset="-128"/>
              </a:rPr>
            </a:br>
            <a:r>
              <a:rPr lang="en-US" altLang="ja-JP" sz="1200" dirty="0" smtClean="0">
                <a:latin typeface="Osaka レギュラー−等幅" charset="-128"/>
                <a:ea typeface="Osaka レギュラー−等幅" charset="-128"/>
              </a:rPr>
              <a:t> https://</a:t>
            </a:r>
            <a:r>
              <a:rPr lang="en-US" altLang="ja-JP" sz="1200" dirty="0" err="1" smtClean="0">
                <a:latin typeface="Osaka レギュラー−等幅" charset="-128"/>
                <a:ea typeface="Osaka レギュラー−等幅" charset="-128"/>
              </a:rPr>
              <a:t>avenirencommun.fr</a:t>
            </a:r>
            <a:r>
              <a:rPr lang="en-US" altLang="ja-JP" sz="1200" dirty="0" smtClean="0">
                <a:latin typeface="Osaka レギュラー−等幅" charset="-128"/>
                <a:ea typeface="Osaka レギュラー−等幅" charset="-128"/>
              </a:rPr>
              <a:t>/app/uploads/2017/04/programme3minutes-1.pdf</a:t>
            </a:r>
          </a:p>
        </p:txBody>
      </p:sp>
    </p:spTree>
    <p:extLst>
      <p:ext uri="{BB962C8B-B14F-4D97-AF65-F5344CB8AC3E}">
        <p14:creationId xmlns:p14="http://schemas.microsoft.com/office/powerpoint/2010/main" val="211281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76400" y="152400"/>
            <a:ext cx="8305800" cy="762000"/>
          </a:xfrm>
        </p:spPr>
        <p:txBody>
          <a:bodyPr>
            <a:normAutofit fontScale="90000"/>
          </a:bodyPr>
          <a:lstStyle/>
          <a:p>
            <a:r>
              <a:rPr lang="ja-JP" altLang="en-US"/>
              <a:t>ジャン・リュック・メランション</a:t>
            </a:r>
          </a:p>
        </p:txBody>
      </p:sp>
      <p:sp>
        <p:nvSpPr>
          <p:cNvPr id="56323" name="Rectangle 3"/>
          <p:cNvSpPr>
            <a:spLocks noGrp="1" noChangeArrowheads="1"/>
          </p:cNvSpPr>
          <p:nvPr>
            <p:ph type="body" idx="1"/>
          </p:nvPr>
        </p:nvSpPr>
        <p:spPr>
          <a:xfrm>
            <a:off x="4267201" y="927795"/>
            <a:ext cx="7373256" cy="4457005"/>
          </a:xfrm>
        </p:spPr>
        <p:txBody>
          <a:bodyPr>
            <a:noAutofit/>
          </a:bodyPr>
          <a:lstStyle/>
          <a:p>
            <a:r>
              <a:rPr lang="en-US" altLang="ja-JP" sz="3200" dirty="0" smtClean="0"/>
              <a:t>2017</a:t>
            </a:r>
            <a:r>
              <a:rPr lang="ja-JP" altLang="en-US" sz="3200" dirty="0" smtClean="0"/>
              <a:t>年選挙中</a:t>
            </a:r>
            <a:r>
              <a:rPr lang="en-US" altLang="ja-JP" sz="3200" dirty="0" smtClean="0"/>
              <a:t>『</a:t>
            </a:r>
            <a:r>
              <a:rPr lang="ja-JP" altLang="en-US" sz="3200" dirty="0" smtClean="0"/>
              <a:t>フィガロ</a:t>
            </a:r>
            <a:r>
              <a:rPr lang="en-US" altLang="ja-JP" sz="3200" dirty="0" smtClean="0"/>
              <a:t>』</a:t>
            </a:r>
            <a:r>
              <a:rPr lang="ja-JP" altLang="en-US" sz="3200" dirty="0" smtClean="0"/>
              <a:t>記事：</a:t>
            </a:r>
            <a:r>
              <a:rPr lang="ja-JP" altLang="en-US" sz="3200" dirty="0"/>
              <a:t/>
            </a:r>
            <a:br>
              <a:rPr lang="ja-JP" altLang="en-US" sz="3200" dirty="0"/>
            </a:br>
            <a:r>
              <a:rPr lang="ja-JP" altLang="en-US" sz="3200" dirty="0" smtClean="0">
                <a:solidFill>
                  <a:srgbClr val="FF0000"/>
                </a:solidFill>
              </a:rPr>
              <a:t>欧州中銀が諸国の公債を買い取って永久債にしてしまえ</a:t>
            </a:r>
            <a:r>
              <a:rPr lang="ja-JP" altLang="en-US" sz="3200" dirty="0" smtClean="0"/>
              <a:t>ば、債務は消えてしまって諸国は解放される。借金をなくす方法は、インフレか戦争か返済しかないが、返済なんかできっこないんだから、インフレか戦争しかない。だったら戦争よりはインフレの方が人が死なないだけマシだ。これによるインフレ率は、</a:t>
            </a:r>
            <a:r>
              <a:rPr lang="en-US" altLang="ja-JP" sz="3200" dirty="0" smtClean="0"/>
              <a:t>4%</a:t>
            </a:r>
            <a:r>
              <a:rPr lang="ja-JP" altLang="en-US" sz="3200" dirty="0" smtClean="0"/>
              <a:t>から</a:t>
            </a:r>
            <a:r>
              <a:rPr lang="en-US" altLang="ja-JP" sz="3200" dirty="0" smtClean="0"/>
              <a:t>5%</a:t>
            </a:r>
            <a:r>
              <a:rPr lang="ja-JP" altLang="en-US" sz="3200" dirty="0" smtClean="0"/>
              <a:t>ぐらいだ。</a:t>
            </a:r>
            <a:endParaRPr lang="ja-JP" altLang="en-US" sz="3200" dirty="0"/>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71" y="927796"/>
            <a:ext cx="3860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5" name="Text Box 5"/>
          <p:cNvSpPr txBox="1">
            <a:spLocks noChangeArrowheads="1"/>
          </p:cNvSpPr>
          <p:nvPr/>
        </p:nvSpPr>
        <p:spPr bwMode="auto">
          <a:xfrm>
            <a:off x="4085771" y="5887999"/>
            <a:ext cx="7888515"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commons.wikimedia.org</a:t>
            </a:r>
            <a:r>
              <a:rPr lang="en-US" altLang="ja-JP" sz="1200" dirty="0">
                <a:latin typeface="Osaka レギュラー−等幅" charset="-128"/>
                <a:ea typeface="Osaka レギュラー−等幅" charset="-128"/>
              </a:rPr>
              <a:t>/wiki/File:Front_de_Gauche_-_F%C3%AAte_de_l%27Humanit%C3%A9_2012_-_007.jpg</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
            </a:r>
            <a:br>
              <a:rPr lang="en-US" altLang="ja-JP" sz="1200" dirty="0">
                <a:latin typeface="Osaka レギュラー−等幅" charset="-128"/>
                <a:ea typeface="Osaka レギュラー−等幅" charset="-128"/>
              </a:rPr>
            </a:br>
            <a:r>
              <a:rPr lang="en-US" altLang="ja-JP" sz="1200" dirty="0">
                <a:latin typeface="Osaka レギュラー−等幅" charset="-128"/>
                <a:ea typeface="Osaka レギュラー−等幅" charset="-128"/>
              </a:rPr>
              <a:t>This file is licensed under the Creative Commons Attribution-Share Alike 3.0 </a:t>
            </a:r>
            <a:r>
              <a:rPr lang="en-US" altLang="ja-JP" sz="1200" dirty="0" err="1">
                <a:latin typeface="Osaka レギュラー−等幅" charset="-128"/>
                <a:ea typeface="Osaka レギュラー−等幅" charset="-128"/>
              </a:rPr>
              <a:t>Unported</a:t>
            </a:r>
            <a:r>
              <a:rPr lang="en-US" altLang="ja-JP" sz="1200" dirty="0">
                <a:latin typeface="Osaka レギュラー−等幅" charset="-128"/>
                <a:ea typeface="Osaka レギュラー−等幅" charset="-128"/>
              </a:rPr>
              <a:t> license.</a:t>
            </a:r>
          </a:p>
        </p:txBody>
      </p:sp>
      <p:sp>
        <p:nvSpPr>
          <p:cNvPr id="7" name="Text Box 6"/>
          <p:cNvSpPr txBox="1">
            <a:spLocks noChangeArrowheads="1"/>
          </p:cNvSpPr>
          <p:nvPr/>
        </p:nvSpPr>
        <p:spPr bwMode="auto">
          <a:xfrm>
            <a:off x="4267201" y="5384800"/>
            <a:ext cx="68071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sz="1200" dirty="0" smtClean="0">
                <a:latin typeface="ＭＳ Ｐゴシック" charset="-128"/>
                <a:ea typeface="Osaka レギュラー−等幅" charset="-128"/>
              </a:rPr>
              <a:t>http://</a:t>
            </a:r>
            <a:r>
              <a:rPr lang="en-US" altLang="ja-JP" sz="1200" dirty="0" err="1" smtClean="0">
                <a:latin typeface="ＭＳ Ｐゴシック" charset="-128"/>
                <a:ea typeface="Osaka レギュラー−等幅" charset="-128"/>
              </a:rPr>
              <a:t>www.lefigaro.fr</a:t>
            </a:r>
            <a:r>
              <a:rPr lang="en-US" altLang="ja-JP" sz="1200" dirty="0" smtClean="0">
                <a:latin typeface="ＭＳ Ｐゴシック" charset="-128"/>
                <a:ea typeface="Osaka レギュラー−等幅" charset="-128"/>
              </a:rPr>
              <a:t>/</a:t>
            </a:r>
            <a:r>
              <a:rPr lang="en-US" altLang="ja-JP" sz="1200" dirty="0" err="1" smtClean="0">
                <a:latin typeface="ＭＳ Ｐゴシック" charset="-128"/>
                <a:ea typeface="Osaka レギュラー−等幅" charset="-128"/>
              </a:rPr>
              <a:t>conjoncture</a:t>
            </a:r>
            <a:r>
              <a:rPr lang="en-US" altLang="ja-JP" sz="1200" dirty="0" smtClean="0">
                <a:latin typeface="ＭＳ Ｐゴシック" charset="-128"/>
                <a:ea typeface="Osaka レギュラー−等幅" charset="-128"/>
              </a:rPr>
              <a:t>/2017/04/10/20002-20170410ARTFIG00145-dette-publique-melenchon-fait-le-pari-de-l-inflation.php?redirect_premium</a:t>
            </a:r>
            <a:endParaRPr lang="en-US" altLang="ja-JP" dirty="0">
              <a:latin typeface="Times" charset="0"/>
              <a:ea typeface="ＭＳ 明朝" charset="-128"/>
            </a:endParaRPr>
          </a:p>
        </p:txBody>
      </p:sp>
    </p:spTree>
    <p:extLst>
      <p:ext uri="{BB962C8B-B14F-4D97-AF65-F5344CB8AC3E}">
        <p14:creationId xmlns:p14="http://schemas.microsoft.com/office/powerpoint/2010/main" val="1337361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152400"/>
            <a:ext cx="7772400" cy="1143000"/>
          </a:xfrm>
        </p:spPr>
        <p:txBody>
          <a:bodyPr/>
          <a:lstStyle/>
          <a:p>
            <a:r>
              <a:rPr lang="ja-JP" altLang="en-US"/>
              <a:t>欧州議会の左派系</a:t>
            </a:r>
            <a:r>
              <a:rPr lang="en-US" altLang="ja-JP"/>
              <a:t>18</a:t>
            </a:r>
            <a:r>
              <a:rPr lang="ja-JP" altLang="en-US"/>
              <a:t>議員が</a:t>
            </a:r>
          </a:p>
        </p:txBody>
      </p:sp>
      <p:sp>
        <p:nvSpPr>
          <p:cNvPr id="58371" name="Rectangle 3"/>
          <p:cNvSpPr>
            <a:spLocks noGrp="1" noChangeArrowheads="1"/>
          </p:cNvSpPr>
          <p:nvPr>
            <p:ph type="body" idx="1"/>
          </p:nvPr>
        </p:nvSpPr>
        <p:spPr>
          <a:xfrm>
            <a:off x="732971" y="1574800"/>
            <a:ext cx="10726057" cy="4593771"/>
          </a:xfrm>
        </p:spPr>
        <p:txBody>
          <a:bodyPr>
            <a:noAutofit/>
          </a:bodyPr>
          <a:lstStyle/>
          <a:p>
            <a:r>
              <a:rPr lang="en-US" altLang="ja-JP" sz="3600" dirty="0"/>
              <a:t>2016</a:t>
            </a:r>
            <a:r>
              <a:rPr lang="ja-JP" altLang="en-US" sz="3600" dirty="0"/>
              <a:t>年</a:t>
            </a:r>
            <a:r>
              <a:rPr lang="en-US" altLang="ja-JP" sz="3600" dirty="0"/>
              <a:t>6</a:t>
            </a:r>
            <a:r>
              <a:rPr lang="ja-JP" altLang="en-US" sz="3600" dirty="0"/>
              <a:t>月、欧州中銀に「ヘリコプターマネー」の導入を検討するよう求める書簡を出す。</a:t>
            </a:r>
          </a:p>
          <a:p>
            <a:r>
              <a:rPr lang="ja-JP" altLang="en-US" sz="3600" dirty="0"/>
              <a:t>欧州社会党、欧州左翼党、欧州緑の党の各会派の所属議員。</a:t>
            </a:r>
          </a:p>
          <a:p>
            <a:r>
              <a:rPr lang="ja-JP" altLang="en-US" sz="3600" dirty="0"/>
              <a:t>うち三人が主催して、</a:t>
            </a:r>
            <a:r>
              <a:rPr lang="en-US" altLang="ja-JP" sz="3600" dirty="0"/>
              <a:t>2</a:t>
            </a:r>
            <a:r>
              <a:rPr lang="ja-JP" altLang="en-US" sz="3600" dirty="0"/>
              <a:t>月に欧州議会で、「人民の量的緩和」コンファレンス開催。</a:t>
            </a:r>
          </a:p>
          <a:p>
            <a:r>
              <a:rPr lang="ja-JP" altLang="en-US" sz="3600" dirty="0"/>
              <a:t>署名議員には、欧州左翼党の会派の議長、元閣僚等の大物も。</a:t>
            </a:r>
          </a:p>
        </p:txBody>
      </p:sp>
    </p:spTree>
    <p:extLst>
      <p:ext uri="{BB962C8B-B14F-4D97-AF65-F5344CB8AC3E}">
        <p14:creationId xmlns:p14="http://schemas.microsoft.com/office/powerpoint/2010/main" val="122691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09800" y="304800"/>
            <a:ext cx="7772400" cy="1447800"/>
          </a:xfrm>
        </p:spPr>
        <p:txBody>
          <a:bodyPr/>
          <a:lstStyle/>
          <a:p>
            <a:r>
              <a:rPr lang="ja-JP" altLang="en-US"/>
              <a:t>欧州左翼党</a:t>
            </a:r>
            <a:r>
              <a:rPr lang="en-US" altLang="ja-JP"/>
              <a:t>2016</a:t>
            </a:r>
            <a:r>
              <a:rPr lang="ja-JP" altLang="en-US"/>
              <a:t>年</a:t>
            </a:r>
            <a:r>
              <a:rPr lang="en-US" altLang="ja-JP"/>
              <a:t>6</a:t>
            </a:r>
            <a:r>
              <a:rPr lang="ja-JP" altLang="en-US"/>
              <a:t>月発表の</a:t>
            </a:r>
            <a:br>
              <a:rPr lang="ja-JP" altLang="en-US"/>
            </a:br>
            <a:r>
              <a:rPr lang="ja-JP" altLang="en-US"/>
              <a:t>「アクションプラン」</a:t>
            </a:r>
          </a:p>
        </p:txBody>
      </p:sp>
      <p:sp>
        <p:nvSpPr>
          <p:cNvPr id="60419" name="Rectangle 3"/>
          <p:cNvSpPr>
            <a:spLocks noGrp="1" noChangeArrowheads="1"/>
          </p:cNvSpPr>
          <p:nvPr>
            <p:ph type="body" idx="1"/>
          </p:nvPr>
        </p:nvSpPr>
        <p:spPr>
          <a:xfrm>
            <a:off x="740229" y="1981200"/>
            <a:ext cx="10798628" cy="4495800"/>
          </a:xfrm>
        </p:spPr>
        <p:txBody>
          <a:bodyPr>
            <a:normAutofit/>
          </a:bodyPr>
          <a:lstStyle/>
          <a:p>
            <a:r>
              <a:rPr lang="ja-JP" altLang="en-US" sz="4000" dirty="0"/>
              <a:t>欧州中銀を「投資開発銀行」に転換する</a:t>
            </a:r>
            <a:r>
              <a:rPr lang="ja-JP" altLang="en-US" sz="4000" dirty="0" smtClean="0"/>
              <a:t>こと。</a:t>
            </a:r>
            <a:endParaRPr lang="ja-JP" altLang="en-US" sz="4000" dirty="0"/>
          </a:p>
          <a:p>
            <a:r>
              <a:rPr lang="ja-JP" altLang="en-US" sz="4000" dirty="0"/>
              <a:t>欧州中銀が</a:t>
            </a:r>
            <a:r>
              <a:rPr lang="ja-JP" altLang="en-US" sz="4000" dirty="0">
                <a:solidFill>
                  <a:srgbClr val="FF0000"/>
                </a:solidFill>
              </a:rPr>
              <a:t>各国や中小企業に</a:t>
            </a:r>
            <a:r>
              <a:rPr lang="ja-JP" altLang="en-US" sz="4000" dirty="0"/>
              <a:t>、社会的環境的倫理的基準に基づいて資金を貸す</a:t>
            </a:r>
            <a:r>
              <a:rPr lang="ja-JP" altLang="en-US" sz="4000" dirty="0" smtClean="0"/>
              <a:t>こと。</a:t>
            </a:r>
            <a:endParaRPr lang="ja-JP" altLang="en-US" sz="4000" dirty="0"/>
          </a:p>
          <a:p>
            <a:r>
              <a:rPr lang="ja-JP" altLang="en-US" sz="4000" dirty="0"/>
              <a:t>「</a:t>
            </a:r>
            <a:r>
              <a:rPr lang="ja-JP" altLang="en-US" sz="4000" dirty="0">
                <a:solidFill>
                  <a:srgbClr val="FF0000"/>
                </a:solidFill>
              </a:rPr>
              <a:t>開発プロジェクト</a:t>
            </a:r>
            <a:r>
              <a:rPr lang="ja-JP" altLang="en-US" sz="4000" dirty="0"/>
              <a:t>への投資には超低金利で、投機には禁止的高金利で」</a:t>
            </a:r>
          </a:p>
          <a:p>
            <a:r>
              <a:rPr lang="ja-JP" altLang="en-US" sz="4000" dirty="0"/>
              <a:t>選挙で選ばれた者と労働組合の代表が、欧州中銀の意思決定に関与すべき</a:t>
            </a:r>
            <a:r>
              <a:rPr lang="ja-JP" altLang="en-US" sz="4000" dirty="0" smtClean="0"/>
              <a:t>だ。</a:t>
            </a:r>
            <a:endParaRPr lang="ja-JP" altLang="en-US" sz="4000" dirty="0"/>
          </a:p>
        </p:txBody>
      </p:sp>
    </p:spTree>
    <p:extLst>
      <p:ext uri="{BB962C8B-B14F-4D97-AF65-F5344CB8AC3E}">
        <p14:creationId xmlns:p14="http://schemas.microsoft.com/office/powerpoint/2010/main" val="1061237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886857" y="228600"/>
            <a:ext cx="8095343" cy="1524000"/>
          </a:xfrm>
        </p:spPr>
        <p:txBody>
          <a:bodyPr>
            <a:normAutofit fontScale="90000"/>
          </a:bodyPr>
          <a:lstStyle/>
          <a:p>
            <a:pPr algn="ctr"/>
            <a:r>
              <a:rPr lang="ja-JP" altLang="en-US" dirty="0"/>
              <a:t>欧州左翼党とイタリア再建派共産党</a:t>
            </a:r>
            <a:r>
              <a:rPr lang="ja-JP" altLang="en-US" dirty="0" smtClean="0"/>
              <a:t>の</a:t>
            </a:r>
            <a:r>
              <a:rPr lang="en-US" altLang="ja-JP" dirty="0" smtClean="0"/>
              <a:t>16</a:t>
            </a:r>
            <a:r>
              <a:rPr lang="ja-JP" altLang="en-US" dirty="0" smtClean="0"/>
              <a:t>年</a:t>
            </a:r>
            <a:r>
              <a:rPr lang="en-US" altLang="ja-JP" dirty="0" smtClean="0"/>
              <a:t>6</a:t>
            </a:r>
            <a:r>
              <a:rPr lang="ja-JP" altLang="en-US" dirty="0"/>
              <a:t>月のコンファレンス</a:t>
            </a:r>
          </a:p>
        </p:txBody>
      </p:sp>
      <p:sp>
        <p:nvSpPr>
          <p:cNvPr id="62467" name="Rectangle 3"/>
          <p:cNvSpPr>
            <a:spLocks noGrp="1" noChangeArrowheads="1"/>
          </p:cNvSpPr>
          <p:nvPr>
            <p:ph type="body" idx="1"/>
          </p:nvPr>
        </p:nvSpPr>
        <p:spPr>
          <a:xfrm>
            <a:off x="870857" y="1828800"/>
            <a:ext cx="10261600" cy="4876800"/>
          </a:xfrm>
        </p:spPr>
        <p:txBody>
          <a:bodyPr>
            <a:normAutofit/>
          </a:bodyPr>
          <a:lstStyle/>
          <a:p>
            <a:r>
              <a:rPr lang="ja-JP" altLang="en-US" sz="3600" dirty="0"/>
              <a:t>「もっとおカネを刷って、雇用を創出するプランに投資せよ」</a:t>
            </a:r>
          </a:p>
          <a:p>
            <a:r>
              <a:rPr lang="ja-JP" altLang="en-US" sz="3600" dirty="0"/>
              <a:t>「インフレは全く問題ではない。価値を失うのを恐れて誰もおカネをポケットに入れたままにしなくなるので、おカネが回るようになるからだ。ヒトラーを権力に導いたのはまさにデフレだ」</a:t>
            </a:r>
          </a:p>
          <a:p>
            <a:r>
              <a:rPr lang="ja-JP" altLang="en-US" sz="3600" dirty="0"/>
              <a:t>「欧州中銀はおカネを刷って公共サービスに融資すべきだ」</a:t>
            </a:r>
          </a:p>
        </p:txBody>
      </p:sp>
    </p:spTree>
    <p:extLst>
      <p:ext uri="{BB962C8B-B14F-4D97-AF65-F5344CB8AC3E}">
        <p14:creationId xmlns:p14="http://schemas.microsoft.com/office/powerpoint/2010/main" val="120698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05000" y="152400"/>
            <a:ext cx="8261350" cy="838200"/>
          </a:xfrm>
        </p:spPr>
        <p:txBody>
          <a:bodyPr>
            <a:normAutofit fontScale="90000"/>
          </a:bodyPr>
          <a:lstStyle/>
          <a:p>
            <a:r>
              <a:rPr lang="en-US" altLang="ja-JP" dirty="0" smtClean="0"/>
              <a:t>2015</a:t>
            </a:r>
            <a:r>
              <a:rPr lang="ja-JP" altLang="en-US" dirty="0" smtClean="0"/>
              <a:t>年イギリス労働党党首選挙で</a:t>
            </a:r>
            <a:endParaRPr lang="ja-JP" altLang="en-US" dirty="0"/>
          </a:p>
        </p:txBody>
      </p:sp>
      <p:sp>
        <p:nvSpPr>
          <p:cNvPr id="46083" name="Rectangle 3"/>
          <p:cNvSpPr>
            <a:spLocks noGrp="1" noChangeArrowheads="1"/>
          </p:cNvSpPr>
          <p:nvPr>
            <p:ph type="body" idx="1"/>
          </p:nvPr>
        </p:nvSpPr>
        <p:spPr>
          <a:xfrm>
            <a:off x="1117600" y="1066800"/>
            <a:ext cx="5878286" cy="5275264"/>
          </a:xfrm>
        </p:spPr>
        <p:txBody>
          <a:bodyPr/>
          <a:lstStyle/>
          <a:p>
            <a:pPr>
              <a:lnSpc>
                <a:spcPct val="90000"/>
              </a:lnSpc>
            </a:pPr>
            <a:r>
              <a:rPr lang="ja-JP" altLang="en-US" sz="3600" dirty="0" smtClean="0"/>
              <a:t>ガチ左翼泡沫候補</a:t>
            </a:r>
            <a:r>
              <a:rPr lang="ja-JP" altLang="en-US" sz="3600" dirty="0"/>
              <a:t/>
            </a:r>
            <a:br>
              <a:rPr lang="ja-JP" altLang="en-US" sz="3600" dirty="0"/>
            </a:br>
            <a:r>
              <a:rPr lang="ja-JP" altLang="en-US" sz="3600" dirty="0"/>
              <a:t>ジェレミー・</a:t>
            </a:r>
            <a:r>
              <a:rPr lang="ja-JP" altLang="en-US" sz="3600" dirty="0" smtClean="0"/>
              <a:t>コービン</a:t>
            </a:r>
            <a:r>
              <a:rPr lang="en-US" altLang="ja-JP" sz="3600" dirty="0"/>
              <a:t/>
            </a:r>
            <a:br>
              <a:rPr lang="en-US" altLang="ja-JP" sz="3600" dirty="0"/>
            </a:br>
            <a:r>
              <a:rPr lang="ja-JP" altLang="en-US" sz="3600" dirty="0" smtClean="0"/>
              <a:t>圧勝！</a:t>
            </a:r>
            <a:endParaRPr lang="ja-JP" altLang="en-US" sz="3600" dirty="0"/>
          </a:p>
          <a:p>
            <a:pPr>
              <a:lnSpc>
                <a:spcPct val="90000"/>
              </a:lnSpc>
            </a:pPr>
            <a:r>
              <a:rPr lang="ja-JP" altLang="en-US" sz="4400" dirty="0">
                <a:solidFill>
                  <a:srgbClr val="FF0000"/>
                </a:solidFill>
              </a:rPr>
              <a:t>「人民のための量的緩和」</a:t>
            </a:r>
            <a:r>
              <a:rPr lang="ja-JP" altLang="en-US" dirty="0">
                <a:solidFill>
                  <a:srgbClr val="FF0000"/>
                </a:solidFill>
              </a:rPr>
              <a:t/>
            </a:r>
            <a:br>
              <a:rPr lang="ja-JP" altLang="en-US" dirty="0">
                <a:solidFill>
                  <a:srgbClr val="FF0000"/>
                </a:solidFill>
              </a:rPr>
            </a:br>
            <a:r>
              <a:rPr lang="ja-JP" altLang="en-US" sz="3200" dirty="0"/>
              <a:t>イングランド銀行が量的緩和で作ったおカネで、住宅やインフラの投資をする。</a:t>
            </a:r>
          </a:p>
          <a:p>
            <a:pPr>
              <a:lnSpc>
                <a:spcPct val="90000"/>
              </a:lnSpc>
            </a:pPr>
            <a:r>
              <a:rPr lang="ja-JP" altLang="en-US" sz="3200" dirty="0"/>
              <a:t>ガーディアン紙に経済学者</a:t>
            </a:r>
            <a:r>
              <a:rPr lang="en-US" altLang="ja-JP" sz="3200" dirty="0"/>
              <a:t>42</a:t>
            </a:r>
            <a:r>
              <a:rPr lang="ja-JP" altLang="en-US" sz="3200" dirty="0"/>
              <a:t>名連名の擁護記事</a:t>
            </a:r>
          </a:p>
        </p:txBody>
      </p:sp>
      <p:pic>
        <p:nvPicPr>
          <p:cNvPr id="4608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6864" y="990600"/>
            <a:ext cx="3810000" cy="527526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5"/>
          <p:cNvSpPr txBox="1">
            <a:spLocks noChangeArrowheads="1"/>
          </p:cNvSpPr>
          <p:nvPr/>
        </p:nvSpPr>
        <p:spPr bwMode="auto">
          <a:xfrm>
            <a:off x="3200399" y="6461125"/>
            <a:ext cx="7830457"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sz="1000" dirty="0">
                <a:latin typeface="Osaka レギュラー−等幅" charset="-128"/>
                <a:ea typeface="Osaka レギュラー−等幅" charset="-128"/>
              </a:rPr>
              <a:t>https://</a:t>
            </a:r>
            <a:r>
              <a:rPr lang="en-US" altLang="ja-JP" sz="1000" dirty="0" err="1">
                <a:latin typeface="Osaka レギュラー−等幅" charset="-128"/>
                <a:ea typeface="Osaka レギュラー−等幅" charset="-128"/>
              </a:rPr>
              <a:t>commons.wikimedia.org</a:t>
            </a:r>
            <a:r>
              <a:rPr lang="en-US" altLang="ja-JP" sz="1000" dirty="0">
                <a:latin typeface="Osaka レギュラー−等幅" charset="-128"/>
                <a:ea typeface="Osaka レギュラー−等幅" charset="-128"/>
              </a:rPr>
              <a:t>/wiki/File:Jeremy_Corbyn_and_Bianca_Jagger_2014.jpg  Creative Commons Attribution 2.0</a:t>
            </a:r>
            <a:endParaRPr lang="en-US" altLang="ja-JP" dirty="0">
              <a:latin typeface="Osaka レギュラー−等幅" charset="-128"/>
              <a:ea typeface="Osaka レギュラー−等幅" charset="-128"/>
            </a:endParaRPr>
          </a:p>
        </p:txBody>
      </p:sp>
    </p:spTree>
    <p:extLst>
      <p:ext uri="{BB962C8B-B14F-4D97-AF65-F5344CB8AC3E}">
        <p14:creationId xmlns:p14="http://schemas.microsoft.com/office/powerpoint/2010/main" val="1647782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428" y="176443"/>
            <a:ext cx="11292114" cy="1325563"/>
          </a:xfrm>
        </p:spPr>
        <p:txBody>
          <a:bodyPr/>
          <a:lstStyle/>
          <a:p>
            <a:r>
              <a:rPr kumimoji="1" lang="en-US" altLang="ja-JP" dirty="0" smtClean="0"/>
              <a:t>DiEM25(</a:t>
            </a:r>
            <a:r>
              <a:rPr kumimoji="1" lang="ja-JP" altLang="en-US" dirty="0" smtClean="0"/>
              <a:t>「欧州に民主主義を」運動</a:t>
            </a:r>
            <a:r>
              <a:rPr kumimoji="1" lang="en-US" altLang="ja-JP" dirty="0" smtClean="0"/>
              <a:t>2025)</a:t>
            </a:r>
            <a:endParaRPr kumimoji="1" lang="ja-JP" altLang="en-US" dirty="0"/>
          </a:p>
        </p:txBody>
      </p:sp>
      <p:sp>
        <p:nvSpPr>
          <p:cNvPr id="3" name="コンテンツ プレースホルダー 2"/>
          <p:cNvSpPr>
            <a:spLocks noGrp="1"/>
          </p:cNvSpPr>
          <p:nvPr>
            <p:ph idx="1"/>
          </p:nvPr>
        </p:nvSpPr>
        <p:spPr>
          <a:xfrm>
            <a:off x="780142" y="1335314"/>
            <a:ext cx="6447972" cy="4957763"/>
          </a:xfrm>
        </p:spPr>
        <p:txBody>
          <a:bodyPr>
            <a:noAutofit/>
          </a:bodyPr>
          <a:lstStyle/>
          <a:p>
            <a:r>
              <a:rPr kumimoji="1" lang="ja-JP" altLang="en-US" sz="3200" dirty="0" smtClean="0"/>
              <a:t>ギリシャ急進左翼党政権の財務大臣で、ドイツ政府に敗れて辞任</a:t>
            </a:r>
            <a:r>
              <a:rPr kumimoji="1" lang="ja-JP" altLang="en-US" sz="3200" dirty="0" smtClean="0"/>
              <a:t>した経済学者ヤニス</a:t>
            </a:r>
            <a:r>
              <a:rPr kumimoji="1" lang="ja-JP" altLang="en-US" sz="3200" dirty="0" smtClean="0"/>
              <a:t>・バルファキスが</a:t>
            </a:r>
            <a:r>
              <a:rPr kumimoji="1" lang="en-US" altLang="ja-JP" sz="3200" dirty="0" smtClean="0"/>
              <a:t>2016</a:t>
            </a:r>
            <a:r>
              <a:rPr kumimoji="1" lang="ja-JP" altLang="en-US" sz="3200" dirty="0" smtClean="0"/>
              <a:t>年に立ち上げ。</a:t>
            </a:r>
            <a:endParaRPr kumimoji="1" lang="en-US" altLang="ja-JP" sz="3200" dirty="0" smtClean="0"/>
          </a:p>
          <a:p>
            <a:r>
              <a:rPr kumimoji="1" lang="ja-JP" altLang="en-US" sz="3200" dirty="0" smtClean="0"/>
              <a:t>メンバーに、</a:t>
            </a:r>
            <a:r>
              <a:rPr lang="ja-JP" altLang="en-US" sz="3200" dirty="0" smtClean="0"/>
              <a:t>言語学者のノーム・チョムスキー、経済学者のジェームズ・ガルブレイス</a:t>
            </a:r>
            <a:r>
              <a:rPr lang="en-US" altLang="ja-JP" sz="3200" dirty="0" smtClean="0"/>
              <a:t>(</a:t>
            </a:r>
            <a:r>
              <a:rPr lang="ja-JP" altLang="en-US" sz="3200" dirty="0" smtClean="0"/>
              <a:t>ジョン・ケネス・ガルブレイスの息子</a:t>
            </a:r>
            <a:r>
              <a:rPr lang="en-US" altLang="ja-JP" sz="3200" dirty="0" smtClean="0"/>
              <a:t>)</a:t>
            </a:r>
            <a:r>
              <a:rPr lang="ja-JP" altLang="en-US" sz="3200" dirty="0" smtClean="0"/>
              <a:t>、社会運動家のスーザン・ジョージ、哲学者のトニ・ネグリ、映画監督のケン・ローチ等。</a:t>
            </a:r>
            <a:endParaRPr lang="en-US" altLang="ja-JP" sz="3200" dirty="0" smtClean="0"/>
          </a:p>
        </p:txBody>
      </p:sp>
      <p:pic>
        <p:nvPicPr>
          <p:cNvPr id="4" name="図 3"/>
          <p:cNvPicPr>
            <a:picLocks noChangeAspect="1"/>
          </p:cNvPicPr>
          <p:nvPr/>
        </p:nvPicPr>
        <p:blipFill>
          <a:blip r:embed="rId2"/>
          <a:stretch>
            <a:fillRect/>
          </a:stretch>
        </p:blipFill>
        <p:spPr>
          <a:xfrm>
            <a:off x="7547428" y="1289843"/>
            <a:ext cx="3319628" cy="4971143"/>
          </a:xfrm>
          <a:prstGeom prst="rect">
            <a:avLst/>
          </a:prstGeom>
        </p:spPr>
      </p:pic>
      <p:sp>
        <p:nvSpPr>
          <p:cNvPr id="5" name="テキスト ボックス 4"/>
          <p:cNvSpPr txBox="1"/>
          <p:nvPr/>
        </p:nvSpPr>
        <p:spPr>
          <a:xfrm>
            <a:off x="3164735" y="6351133"/>
            <a:ext cx="9318577" cy="369332"/>
          </a:xfrm>
          <a:prstGeom prst="rect">
            <a:avLst/>
          </a:prstGeom>
          <a:noFill/>
        </p:spPr>
        <p:txBody>
          <a:bodyPr wrap="none" rtlCol="0">
            <a:spAutoFit/>
          </a:bodyPr>
          <a:lstStyle/>
          <a:p>
            <a:r>
              <a:rPr lang="en-US" altLang="ja-JP" dirty="0">
                <a:latin typeface="Osaka レギュラー−等幅" charset="-128"/>
                <a:ea typeface="Osaka レギュラー−等幅" charset="-128"/>
              </a:rPr>
              <a:t>https://</a:t>
            </a:r>
            <a:r>
              <a:rPr lang="en-US" altLang="ja-JP" dirty="0" err="1">
                <a:latin typeface="Osaka レギュラー−等幅" charset="-128"/>
                <a:ea typeface="Osaka レギュラー−等幅" charset="-128"/>
              </a:rPr>
              <a:t>commons.wikimedia.org</a:t>
            </a:r>
            <a:r>
              <a:rPr lang="en-US" altLang="ja-JP" dirty="0">
                <a:latin typeface="Osaka レギュラー−等幅" charset="-128"/>
                <a:ea typeface="Osaka レギュラー−等幅" charset="-128"/>
              </a:rPr>
              <a:t>/wiki/File:Yanis-Varoufakis-Berlin-2015-02-05.jpg</a:t>
            </a:r>
            <a:endParaRPr kumimoji="1" lang="ja-JP" altLang="en-US" dirty="0">
              <a:latin typeface="Osaka レギュラー−等幅" charset="-128"/>
              <a:ea typeface="Osaka レギュラー−等幅" charset="-128"/>
            </a:endParaRPr>
          </a:p>
        </p:txBody>
      </p:sp>
    </p:spTree>
    <p:extLst>
      <p:ext uri="{BB962C8B-B14F-4D97-AF65-F5344CB8AC3E}">
        <p14:creationId xmlns:p14="http://schemas.microsoft.com/office/powerpoint/2010/main" val="1490582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9957" y="234496"/>
            <a:ext cx="9612086" cy="1325563"/>
          </a:xfrm>
        </p:spPr>
        <p:txBody>
          <a:bodyPr/>
          <a:lstStyle/>
          <a:p>
            <a:pPr algn="ctr"/>
            <a:r>
              <a:rPr kumimoji="1" lang="en-US" altLang="ja-JP" dirty="0" smtClean="0"/>
              <a:t>DiEM25</a:t>
            </a:r>
            <a:r>
              <a:rPr lang="ja-JP" altLang="en-US" dirty="0" smtClean="0"/>
              <a:t>の「欧州ニューディール」</a:t>
            </a:r>
            <a:endParaRPr kumimoji="1" lang="ja-JP" altLang="en-US" dirty="0"/>
          </a:p>
        </p:txBody>
      </p:sp>
      <p:sp>
        <p:nvSpPr>
          <p:cNvPr id="3" name="コンテンツ プレースホルダー 2"/>
          <p:cNvSpPr>
            <a:spLocks noGrp="1"/>
          </p:cNvSpPr>
          <p:nvPr>
            <p:ph idx="1"/>
          </p:nvPr>
        </p:nvSpPr>
        <p:spPr>
          <a:xfrm>
            <a:off x="838200" y="1560059"/>
            <a:ext cx="10515600" cy="4616904"/>
          </a:xfrm>
        </p:spPr>
        <p:txBody>
          <a:bodyPr>
            <a:noAutofit/>
          </a:bodyPr>
          <a:lstStyle/>
          <a:p>
            <a:r>
              <a:rPr lang="ja-JP" altLang="en-US" sz="3600" dirty="0" smtClean="0"/>
              <a:t>「大規模なグリーン投資」「雇用保障システム」「反貧困基金」「普遍的な基礎配当」「立ち退きに対抗する保護政策」</a:t>
            </a:r>
            <a:endParaRPr lang="en-US" altLang="ja-JP" sz="3600" dirty="0" smtClean="0"/>
          </a:p>
          <a:p>
            <a:r>
              <a:rPr lang="ja-JP" altLang="en-US" sz="3600" dirty="0" smtClean="0">
                <a:solidFill>
                  <a:srgbClr val="FF0000"/>
                </a:solidFill>
              </a:rPr>
              <a:t>中央銀行が投資事業債を買い取る量的緩和</a:t>
            </a:r>
            <a:r>
              <a:rPr lang="ja-JP" altLang="en-US" sz="3600" dirty="0" smtClean="0"/>
              <a:t>によって、公共銀行を通じて大規模な政策投資、雇用制度、反貧困基金をファイナンスする。</a:t>
            </a:r>
            <a:endParaRPr lang="en-US" altLang="ja-JP" sz="3600" dirty="0" smtClean="0"/>
          </a:p>
          <a:p>
            <a:r>
              <a:rPr lang="ja-JP" altLang="en-US" sz="3600" dirty="0" smtClean="0"/>
              <a:t>「中央銀行のすべての通貨発行益は、これらの目的のために使われるべきであろう。」</a:t>
            </a:r>
            <a:endParaRPr kumimoji="1" lang="ja-JP" altLang="en-US" sz="3600" dirty="0"/>
          </a:p>
        </p:txBody>
      </p:sp>
    </p:spTree>
    <p:extLst>
      <p:ext uri="{BB962C8B-B14F-4D97-AF65-F5344CB8AC3E}">
        <p14:creationId xmlns:p14="http://schemas.microsoft.com/office/powerpoint/2010/main" val="1830427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363" y="365125"/>
            <a:ext cx="11101387" cy="1325563"/>
          </a:xfrm>
        </p:spPr>
        <p:txBody>
          <a:bodyPr/>
          <a:lstStyle/>
          <a:p>
            <a:r>
              <a:rPr kumimoji="1" lang="ja-JP" altLang="en-US" dirty="0" smtClean="0"/>
              <a:t>「最も穏健な提案</a:t>
            </a:r>
            <a:r>
              <a:rPr kumimoji="1" lang="en-US" altLang="ja-JP" dirty="0" smtClean="0"/>
              <a:t> (A Modest Proposal)</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838200" y="1471613"/>
            <a:ext cx="10515600" cy="4705350"/>
          </a:xfrm>
        </p:spPr>
        <p:txBody>
          <a:bodyPr>
            <a:normAutofit/>
          </a:bodyPr>
          <a:lstStyle/>
          <a:p>
            <a:r>
              <a:rPr kumimoji="1" lang="ja-JP" altLang="en-US" sz="3600" dirty="0" smtClean="0"/>
              <a:t>バルファキスがスチュアート・ホーランド、ガルブレイスと共に、</a:t>
            </a:r>
            <a:r>
              <a:rPr kumimoji="1" lang="en-US" altLang="ja-JP" sz="3600" dirty="0" smtClean="0"/>
              <a:t>2013</a:t>
            </a:r>
            <a:r>
              <a:rPr kumimoji="1" lang="ja-JP" altLang="en-US" sz="3600" dirty="0" smtClean="0"/>
              <a:t>年に発表した提案</a:t>
            </a:r>
            <a:endParaRPr kumimoji="1" lang="en-US" altLang="ja-JP" sz="3600" dirty="0" smtClean="0"/>
          </a:p>
          <a:p>
            <a:r>
              <a:rPr kumimoji="1" lang="ja-JP" altLang="en-US" sz="3600" dirty="0" smtClean="0"/>
              <a:t>政策３：欧州には</a:t>
            </a:r>
            <a:r>
              <a:rPr kumimoji="1" lang="ja-JP" altLang="en-US" sz="3600" dirty="0" smtClean="0">
                <a:solidFill>
                  <a:srgbClr val="FF0000"/>
                </a:solidFill>
              </a:rPr>
              <a:t>成長をもたらす大規模な投資</a:t>
            </a:r>
            <a:r>
              <a:rPr kumimoji="1" lang="ja-JP" altLang="en-US" sz="3600" dirty="0" smtClean="0"/>
              <a:t>が必要。欧州投資銀行と欧州投資基金がインフラ投資、起業、中小企業、技術革新企業、グリーンエネルギー研究に大規模に投資。金利が上がらないよう、欧州中銀が、</a:t>
            </a:r>
            <a:r>
              <a:rPr kumimoji="1" lang="ja-JP" altLang="en-US" sz="3600" dirty="0" smtClean="0">
                <a:solidFill>
                  <a:srgbClr val="FF0000"/>
                </a:solidFill>
              </a:rPr>
              <a:t>向こう数年で１兆ユーロの量的緩和</a:t>
            </a:r>
            <a:r>
              <a:rPr kumimoji="1" lang="ja-JP" altLang="en-US" sz="3600" dirty="0" smtClean="0"/>
              <a:t>を行う。</a:t>
            </a:r>
            <a:endParaRPr kumimoji="1" lang="ja-JP" altLang="en-US" sz="3600" dirty="0"/>
          </a:p>
        </p:txBody>
      </p:sp>
    </p:spTree>
    <p:extLst>
      <p:ext uri="{BB962C8B-B14F-4D97-AF65-F5344CB8AC3E}">
        <p14:creationId xmlns:p14="http://schemas.microsoft.com/office/powerpoint/2010/main" val="83628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70038"/>
            <a:ext cx="7696200" cy="51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4515" name="Rectangle 3"/>
          <p:cNvSpPr>
            <a:spLocks noGrp="1" noChangeArrowheads="1"/>
          </p:cNvSpPr>
          <p:nvPr>
            <p:ph type="title"/>
          </p:nvPr>
        </p:nvSpPr>
        <p:spPr>
          <a:xfrm>
            <a:off x="2209800" y="152400"/>
            <a:ext cx="7772400" cy="1447800"/>
          </a:xfrm>
        </p:spPr>
        <p:txBody>
          <a:bodyPr/>
          <a:lstStyle/>
          <a:p>
            <a:r>
              <a:rPr lang="ja-JP" altLang="en-US"/>
              <a:t>ジャクソンホールでの</a:t>
            </a:r>
            <a:br>
              <a:rPr lang="ja-JP" altLang="en-US"/>
            </a:br>
            <a:r>
              <a:rPr lang="ja-JP" altLang="en-US"/>
              <a:t>連邦準備制度理事会の前で</a:t>
            </a:r>
          </a:p>
        </p:txBody>
      </p:sp>
      <p:sp>
        <p:nvSpPr>
          <p:cNvPr id="64516" name="AutoShape 4"/>
          <p:cNvSpPr>
            <a:spLocks noChangeArrowheads="1"/>
          </p:cNvSpPr>
          <p:nvPr/>
        </p:nvSpPr>
        <p:spPr bwMode="auto">
          <a:xfrm>
            <a:off x="4648200" y="152400"/>
            <a:ext cx="2667000" cy="1219200"/>
          </a:xfrm>
          <a:prstGeom prst="wedgeEllipseCallout">
            <a:avLst>
              <a:gd name="adj1" fmla="val -13870"/>
              <a:gd name="adj2" fmla="val 113153"/>
            </a:avLst>
          </a:prstGeom>
          <a:solidFill>
            <a:schemeClr val="bg1"/>
          </a:solidFill>
          <a:ln w="9525">
            <a:solidFill>
              <a:schemeClr val="tx1"/>
            </a:solidFill>
            <a:miter lim="800000"/>
            <a:headEnd/>
            <a:tailEnd/>
          </a:ln>
        </p:spPr>
        <p:txBody>
          <a:bodyPr wrap="none" anchor="ctr"/>
          <a:lstStyle/>
          <a:p>
            <a:pPr algn="ctr"/>
            <a:r>
              <a:rPr lang="ja-JP" altLang="en-US" sz="2400" dirty="0">
                <a:latin typeface="Osaka レギュラー−等幅" charset="-128"/>
                <a:ea typeface="Osaka レギュラー−等幅" charset="-128"/>
              </a:rPr>
              <a:t>利上げ＝職が減る</a:t>
            </a:r>
          </a:p>
        </p:txBody>
      </p:sp>
      <p:sp>
        <p:nvSpPr>
          <p:cNvPr id="64517" name="AutoShape 5"/>
          <p:cNvSpPr>
            <a:spLocks noChangeArrowheads="1"/>
          </p:cNvSpPr>
          <p:nvPr/>
        </p:nvSpPr>
        <p:spPr bwMode="auto">
          <a:xfrm>
            <a:off x="2514600" y="5105400"/>
            <a:ext cx="3048000" cy="1447800"/>
          </a:xfrm>
          <a:prstGeom prst="wedgeEllipseCallout">
            <a:avLst>
              <a:gd name="adj1" fmla="val 29583"/>
              <a:gd name="adj2" fmla="val -79056"/>
            </a:avLst>
          </a:prstGeom>
          <a:solidFill>
            <a:schemeClr val="bg1"/>
          </a:solidFill>
          <a:ln w="9525">
            <a:solidFill>
              <a:schemeClr val="tx1"/>
            </a:solidFill>
            <a:miter lim="800000"/>
            <a:headEnd/>
            <a:tailEnd/>
          </a:ln>
        </p:spPr>
        <p:txBody>
          <a:bodyPr wrap="none" anchor="ctr"/>
          <a:lstStyle/>
          <a:p>
            <a:pPr algn="ctr"/>
            <a:r>
              <a:rPr lang="ja-JP" altLang="en-US" sz="2400" dirty="0">
                <a:latin typeface="Osaka レギュラー−等幅" charset="-128"/>
                <a:ea typeface="Osaka レギュラー−等幅" charset="-128"/>
              </a:rPr>
              <a:t>インフレだって？</a:t>
            </a:r>
          </a:p>
          <a:p>
            <a:pPr algn="ctr"/>
            <a:r>
              <a:rPr lang="ja-JP" altLang="en-US" sz="2400" dirty="0">
                <a:latin typeface="Osaka レギュラー−等幅" charset="-128"/>
                <a:ea typeface="Osaka レギュラー−等幅" charset="-128"/>
              </a:rPr>
              <a:t>本気で言ってるの？</a:t>
            </a:r>
          </a:p>
        </p:txBody>
      </p:sp>
      <p:sp>
        <p:nvSpPr>
          <p:cNvPr id="64518" name="AutoShape 6"/>
          <p:cNvSpPr>
            <a:spLocks noChangeArrowheads="1"/>
          </p:cNvSpPr>
          <p:nvPr/>
        </p:nvSpPr>
        <p:spPr bwMode="auto">
          <a:xfrm>
            <a:off x="1828800" y="1295400"/>
            <a:ext cx="2438400" cy="1143000"/>
          </a:xfrm>
          <a:prstGeom prst="wedgeEllipseCallout">
            <a:avLst>
              <a:gd name="adj1" fmla="val 57486"/>
              <a:gd name="adj2" fmla="val 50278"/>
            </a:avLst>
          </a:prstGeom>
          <a:solidFill>
            <a:schemeClr val="bg1"/>
          </a:solidFill>
          <a:ln w="9525">
            <a:solidFill>
              <a:schemeClr val="tx1"/>
            </a:solidFill>
            <a:miter lim="800000"/>
            <a:headEnd/>
            <a:tailEnd/>
          </a:ln>
        </p:spPr>
        <p:txBody>
          <a:bodyPr wrap="none" anchor="ctr"/>
          <a:lstStyle/>
          <a:p>
            <a:pPr algn="ctr"/>
            <a:r>
              <a:rPr lang="ja-JP" altLang="en-US" sz="2400" dirty="0">
                <a:latin typeface="Osaka レギュラー−等幅" charset="-128"/>
                <a:ea typeface="Osaka レギュラー−等幅" charset="-128"/>
              </a:rPr>
              <a:t>完全雇用を</a:t>
            </a:r>
            <a:br>
              <a:rPr lang="ja-JP" altLang="en-US" sz="2400" dirty="0">
                <a:latin typeface="Osaka レギュラー−等幅" charset="-128"/>
                <a:ea typeface="Osaka レギュラー−等幅" charset="-128"/>
              </a:rPr>
            </a:br>
            <a:r>
              <a:rPr lang="ja-JP" altLang="en-US" sz="2400" dirty="0">
                <a:latin typeface="Osaka レギュラー−等幅" charset="-128"/>
                <a:ea typeface="Osaka レギュラー−等幅" charset="-128"/>
              </a:rPr>
              <a:t>今こそ！</a:t>
            </a:r>
          </a:p>
        </p:txBody>
      </p:sp>
      <p:sp>
        <p:nvSpPr>
          <p:cNvPr id="64519" name="AutoShape 7"/>
          <p:cNvSpPr>
            <a:spLocks noChangeArrowheads="1"/>
          </p:cNvSpPr>
          <p:nvPr/>
        </p:nvSpPr>
        <p:spPr bwMode="auto">
          <a:xfrm>
            <a:off x="7467600" y="228600"/>
            <a:ext cx="3048000" cy="1447800"/>
          </a:xfrm>
          <a:prstGeom prst="wedgeEllipseCallout">
            <a:avLst>
              <a:gd name="adj1" fmla="val -43750"/>
              <a:gd name="adj2" fmla="val 70000"/>
            </a:avLst>
          </a:prstGeom>
          <a:solidFill>
            <a:schemeClr val="bg1"/>
          </a:solidFill>
          <a:ln w="9525">
            <a:solidFill>
              <a:schemeClr val="tx1"/>
            </a:solidFill>
            <a:miter lim="800000"/>
            <a:headEnd/>
            <a:tailEnd/>
          </a:ln>
        </p:spPr>
        <p:txBody>
          <a:bodyPr wrap="none" anchor="ctr"/>
          <a:lstStyle/>
          <a:p>
            <a:pPr algn="ctr"/>
            <a:r>
              <a:rPr lang="ja-JP" altLang="en-US" sz="2400" dirty="0">
                <a:latin typeface="Osaka レギュラー−等幅" charset="-128"/>
                <a:ea typeface="Osaka レギュラー−等幅" charset="-128"/>
              </a:rPr>
              <a:t>黒人のアメリカ人は</a:t>
            </a:r>
            <a:br>
              <a:rPr lang="ja-JP" altLang="en-US" sz="2400" dirty="0">
                <a:latin typeface="Osaka レギュラー−等幅" charset="-128"/>
                <a:ea typeface="Osaka レギュラー−等幅" charset="-128"/>
              </a:rPr>
            </a:br>
            <a:r>
              <a:rPr lang="ja-JP" altLang="en-US" sz="2400" dirty="0">
                <a:latin typeface="Osaka レギュラー−等幅" charset="-128"/>
                <a:ea typeface="Osaka レギュラー−等幅" charset="-128"/>
              </a:rPr>
              <a:t>まだ大不況だ</a:t>
            </a:r>
          </a:p>
        </p:txBody>
      </p:sp>
      <p:sp>
        <p:nvSpPr>
          <p:cNvPr id="64520" name="Text Box 8"/>
          <p:cNvSpPr txBox="1">
            <a:spLocks noChangeArrowheads="1"/>
          </p:cNvSpPr>
          <p:nvPr/>
        </p:nvSpPr>
        <p:spPr bwMode="auto">
          <a:xfrm>
            <a:off x="1736725" y="6507164"/>
            <a:ext cx="780534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www.flickr.com</a:t>
            </a:r>
            <a:r>
              <a:rPr lang="en-US" altLang="ja-JP" sz="1200" dirty="0">
                <a:latin typeface="Osaka レギュラー−等幅" charset="-128"/>
                <a:ea typeface="Osaka レギュラー−等幅" charset="-128"/>
              </a:rPr>
              <a:t>/photos/</a:t>
            </a:r>
            <a:r>
              <a:rPr lang="en-US" altLang="ja-JP" sz="1200" dirty="0" err="1">
                <a:latin typeface="Osaka レギュラー−等幅" charset="-128"/>
                <a:ea typeface="Osaka レギュラー−等幅" charset="-128"/>
              </a:rPr>
              <a:t>populardemocracy</a:t>
            </a:r>
            <a:r>
              <a:rPr lang="en-US" altLang="ja-JP" sz="1200" dirty="0">
                <a:latin typeface="Osaka レギュラー−等幅" charset="-128"/>
                <a:ea typeface="Osaka レギュラー−等幅" charset="-128"/>
              </a:rPr>
              <a:t>/20427524463/in/album-72157658015724781/</a:t>
            </a:r>
          </a:p>
        </p:txBody>
      </p:sp>
    </p:spTree>
    <p:extLst>
      <p:ext uri="{BB962C8B-B14F-4D97-AF65-F5344CB8AC3E}">
        <p14:creationId xmlns:p14="http://schemas.microsoft.com/office/powerpoint/2010/main" val="1296774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09800" y="228600"/>
            <a:ext cx="7772400" cy="1905000"/>
          </a:xfrm>
        </p:spPr>
        <p:txBody>
          <a:bodyPr/>
          <a:lstStyle/>
          <a:p>
            <a:r>
              <a:rPr lang="ja-JP" altLang="en-US"/>
              <a:t>左派系団体 </a:t>
            </a:r>
            <a:r>
              <a:rPr lang="en-US" altLang="ja-JP"/>
              <a:t>The Center for</a:t>
            </a:r>
            <a:br>
              <a:rPr lang="en-US" altLang="ja-JP"/>
            </a:br>
            <a:r>
              <a:rPr lang="en-US" altLang="ja-JP"/>
              <a:t>Popular Democracy </a:t>
            </a:r>
            <a:r>
              <a:rPr lang="ja-JP" altLang="en-US"/>
              <a:t>の</a:t>
            </a:r>
            <a:br>
              <a:rPr lang="ja-JP" altLang="en-US"/>
            </a:br>
            <a:r>
              <a:rPr lang="ja-JP" altLang="en-US"/>
              <a:t>プロジェクト「</a:t>
            </a:r>
            <a:r>
              <a:rPr lang="en-US" altLang="ja-JP"/>
              <a:t>FED UP</a:t>
            </a:r>
            <a:r>
              <a:rPr lang="ja-JP" altLang="en-US"/>
              <a:t>」</a:t>
            </a:r>
          </a:p>
        </p:txBody>
      </p:sp>
      <p:sp>
        <p:nvSpPr>
          <p:cNvPr id="66563" name="Rectangle 3"/>
          <p:cNvSpPr>
            <a:spLocks noGrp="1" noChangeArrowheads="1"/>
          </p:cNvSpPr>
          <p:nvPr>
            <p:ph type="body" idx="1"/>
          </p:nvPr>
        </p:nvSpPr>
        <p:spPr>
          <a:xfrm>
            <a:off x="870857" y="2569029"/>
            <a:ext cx="10174514" cy="3817257"/>
          </a:xfrm>
        </p:spPr>
        <p:txBody>
          <a:bodyPr/>
          <a:lstStyle/>
          <a:p>
            <a:r>
              <a:rPr lang="ja-JP" altLang="en-US" sz="4000" dirty="0"/>
              <a:t>連邦準備制度理事会の利上げ計画に抗議。</a:t>
            </a:r>
          </a:p>
          <a:p>
            <a:r>
              <a:rPr lang="ja-JP" altLang="en-US" sz="4000" dirty="0"/>
              <a:t>イエレン議長との面会を実現。</a:t>
            </a:r>
          </a:p>
          <a:p>
            <a:r>
              <a:rPr lang="ja-JP" altLang="en-US" sz="4000" dirty="0"/>
              <a:t>まだ十分景気回復しておらず、賃金も上がっていないのに、財界の利益のために利上げして、雇用と賃金を危険にさらすことを批判。</a:t>
            </a:r>
          </a:p>
          <a:p>
            <a:endParaRPr lang="ja-JP" altLang="en-US" dirty="0"/>
          </a:p>
        </p:txBody>
      </p:sp>
    </p:spTree>
    <p:extLst>
      <p:ext uri="{BB962C8B-B14F-4D97-AF65-F5344CB8AC3E}">
        <p14:creationId xmlns:p14="http://schemas.microsoft.com/office/powerpoint/2010/main" val="1756943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990600"/>
            <a:ext cx="871220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8611" name="Rectangle 3"/>
          <p:cNvSpPr>
            <a:spLocks noGrp="1" noChangeArrowheads="1"/>
          </p:cNvSpPr>
          <p:nvPr>
            <p:ph type="title"/>
          </p:nvPr>
        </p:nvSpPr>
        <p:spPr>
          <a:xfrm>
            <a:off x="2209800" y="152400"/>
            <a:ext cx="7772400" cy="838200"/>
          </a:xfrm>
        </p:spPr>
        <p:txBody>
          <a:bodyPr/>
          <a:lstStyle/>
          <a:p>
            <a:r>
              <a:rPr lang="ja-JP" altLang="en-US"/>
              <a:t>反緊縮は今流行りだ！</a:t>
            </a:r>
          </a:p>
        </p:txBody>
      </p:sp>
      <p:sp>
        <p:nvSpPr>
          <p:cNvPr id="68612" name="Rectangle 4"/>
          <p:cNvSpPr>
            <a:spLocks noGrp="1" noChangeArrowheads="1"/>
          </p:cNvSpPr>
          <p:nvPr>
            <p:ph type="body" idx="1"/>
          </p:nvPr>
        </p:nvSpPr>
        <p:spPr>
          <a:xfrm>
            <a:off x="1905000" y="1066800"/>
            <a:ext cx="4191000" cy="5334000"/>
          </a:xfrm>
        </p:spPr>
        <p:txBody>
          <a:bodyPr/>
          <a:lstStyle/>
          <a:p>
            <a:r>
              <a:rPr lang="ja-JP" altLang="en-US" sz="3600">
                <a:solidFill>
                  <a:schemeClr val="bg1"/>
                </a:solidFill>
              </a:rPr>
              <a:t>躍進するアメリカ民主党ガチ左翼</a:t>
            </a:r>
            <a:br>
              <a:rPr lang="ja-JP" altLang="en-US" sz="3600">
                <a:solidFill>
                  <a:schemeClr val="bg1"/>
                </a:solidFill>
              </a:rPr>
            </a:br>
            <a:r>
              <a:rPr lang="ja-JP" altLang="en-US" sz="3600">
                <a:solidFill>
                  <a:schemeClr val="bg1"/>
                </a:solidFill>
              </a:rPr>
              <a:t>大統領候補</a:t>
            </a:r>
            <a:br>
              <a:rPr lang="ja-JP" altLang="en-US" sz="3600">
                <a:solidFill>
                  <a:schemeClr val="bg1"/>
                </a:solidFill>
              </a:rPr>
            </a:br>
            <a:r>
              <a:rPr lang="ja-JP" altLang="en-US" sz="3600">
                <a:solidFill>
                  <a:schemeClr val="bg1"/>
                </a:solidFill>
              </a:rPr>
              <a:t>バーニー・</a:t>
            </a:r>
            <a:br>
              <a:rPr lang="ja-JP" altLang="en-US" sz="3600">
                <a:solidFill>
                  <a:schemeClr val="bg1"/>
                </a:solidFill>
              </a:rPr>
            </a:br>
            <a:r>
              <a:rPr lang="ja-JP" altLang="en-US" sz="3600">
                <a:solidFill>
                  <a:schemeClr val="bg1"/>
                </a:solidFill>
              </a:rPr>
              <a:t>サンダース</a:t>
            </a:r>
          </a:p>
          <a:p>
            <a:r>
              <a:rPr lang="ja-JP" altLang="en-US" sz="3600">
                <a:solidFill>
                  <a:schemeClr val="bg1"/>
                </a:solidFill>
              </a:rPr>
              <a:t>５年間で</a:t>
            </a:r>
            <a:br>
              <a:rPr lang="ja-JP" altLang="en-US" sz="3600">
                <a:solidFill>
                  <a:schemeClr val="bg1"/>
                </a:solidFill>
              </a:rPr>
            </a:br>
            <a:r>
              <a:rPr lang="ja-JP" altLang="en-US" sz="4400">
                <a:solidFill>
                  <a:srgbClr val="FF0000"/>
                </a:solidFill>
              </a:rPr>
              <a:t>１兆ドルの</a:t>
            </a:r>
            <a:br>
              <a:rPr lang="ja-JP" altLang="en-US" sz="4400">
                <a:solidFill>
                  <a:srgbClr val="FF0000"/>
                </a:solidFill>
              </a:rPr>
            </a:br>
            <a:r>
              <a:rPr lang="ja-JP" altLang="en-US" sz="4400">
                <a:solidFill>
                  <a:srgbClr val="FF0000"/>
                </a:solidFill>
              </a:rPr>
              <a:t>公共投資</a:t>
            </a:r>
          </a:p>
        </p:txBody>
      </p:sp>
      <p:sp>
        <p:nvSpPr>
          <p:cNvPr id="68613" name="Text Box 5"/>
          <p:cNvSpPr txBox="1">
            <a:spLocks noChangeArrowheads="1"/>
          </p:cNvSpPr>
          <p:nvPr/>
        </p:nvSpPr>
        <p:spPr bwMode="auto">
          <a:xfrm>
            <a:off x="1905000" y="6477001"/>
            <a:ext cx="820449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200" dirty="0">
                <a:solidFill>
                  <a:schemeClr val="bg1"/>
                </a:solidFill>
                <a:latin typeface="Osaka レギュラー−等幅" charset="-128"/>
                <a:ea typeface="Osaka レギュラー−等幅" charset="-128"/>
              </a:rPr>
              <a:t>https://</a:t>
            </a:r>
            <a:r>
              <a:rPr lang="en-US" altLang="ja-JP" sz="1200" dirty="0" err="1">
                <a:solidFill>
                  <a:schemeClr val="bg1"/>
                </a:solidFill>
                <a:latin typeface="Osaka レギュラー−等幅" charset="-128"/>
                <a:ea typeface="Osaka レギュラー−等幅" charset="-128"/>
              </a:rPr>
              <a:t>commons.wikimedia.org</a:t>
            </a:r>
            <a:r>
              <a:rPr lang="en-US" altLang="ja-JP" sz="1200" dirty="0">
                <a:solidFill>
                  <a:schemeClr val="bg1"/>
                </a:solidFill>
                <a:latin typeface="Osaka レギュラー−等幅" charset="-128"/>
                <a:ea typeface="Osaka レギュラー−等幅" charset="-128"/>
              </a:rPr>
              <a:t>/wiki/</a:t>
            </a:r>
            <a:r>
              <a:rPr lang="en-US" altLang="ja-JP" sz="1200" dirty="0" err="1">
                <a:solidFill>
                  <a:schemeClr val="bg1"/>
                </a:solidFill>
                <a:latin typeface="Osaka レギュラー−等幅" charset="-128"/>
                <a:ea typeface="Osaka レギュラー−等幅" charset="-128"/>
              </a:rPr>
              <a:t>File:Bernie_Sanders_at_Roosevelt_High_School</a:t>
            </a:r>
            <a:r>
              <a:rPr lang="en-US" altLang="ja-JP" sz="1200" dirty="0">
                <a:solidFill>
                  <a:schemeClr val="bg1"/>
                </a:solidFill>
                <a:latin typeface="Osaka レギュラー−等幅" charset="-128"/>
                <a:ea typeface="Osaka レギュラー−等幅" charset="-128"/>
              </a:rPr>
              <a:t>_(24050281453).jpg</a:t>
            </a:r>
            <a:endParaRPr lang="en-US" altLang="ja-JP" dirty="0">
              <a:latin typeface="Osaka レギュラー−等幅" charset="-128"/>
              <a:ea typeface="Osaka レギュラー−等幅" charset="-128"/>
            </a:endParaRPr>
          </a:p>
        </p:txBody>
      </p:sp>
    </p:spTree>
    <p:extLst>
      <p:ext uri="{BB962C8B-B14F-4D97-AF65-F5344CB8AC3E}">
        <p14:creationId xmlns:p14="http://schemas.microsoft.com/office/powerpoint/2010/main" val="1622783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41829" y="152400"/>
            <a:ext cx="10290628" cy="1531257"/>
          </a:xfrm>
        </p:spPr>
        <p:txBody>
          <a:bodyPr>
            <a:normAutofit/>
          </a:bodyPr>
          <a:lstStyle/>
          <a:p>
            <a:r>
              <a:rPr lang="ja-JP" altLang="en-US" dirty="0" smtClean="0"/>
              <a:t>サンダース</a:t>
            </a:r>
            <a:r>
              <a:rPr lang="en-US" altLang="ja-JP" dirty="0" smtClean="0"/>
              <a:t>『</a:t>
            </a:r>
            <a:r>
              <a:rPr lang="ja-JP" altLang="en-US" dirty="0"/>
              <a:t>ニューヨーク・タイムズ</a:t>
            </a:r>
            <a:r>
              <a:rPr lang="en-US" altLang="ja-JP" dirty="0"/>
              <a:t>』 </a:t>
            </a:r>
            <a:r>
              <a:rPr lang="ja-JP" altLang="en-US" dirty="0" smtClean="0"/>
              <a:t>寄稿</a:t>
            </a:r>
            <a:r>
              <a:rPr lang="en-US" altLang="ja-JP" dirty="0" smtClean="0"/>
              <a:t>(</a:t>
            </a:r>
            <a:r>
              <a:rPr lang="en-US" altLang="ja-JP" dirty="0"/>
              <a:t>2015</a:t>
            </a:r>
            <a:r>
              <a:rPr lang="ja-JP" altLang="en-US" dirty="0"/>
              <a:t>年</a:t>
            </a:r>
            <a:r>
              <a:rPr lang="en-US" altLang="ja-JP" dirty="0"/>
              <a:t>12</a:t>
            </a:r>
            <a:r>
              <a:rPr lang="ja-JP" altLang="en-US" dirty="0"/>
              <a:t>月</a:t>
            </a:r>
            <a:r>
              <a:rPr lang="en-US" altLang="ja-JP" dirty="0"/>
              <a:t>23</a:t>
            </a:r>
            <a:r>
              <a:rPr lang="ja-JP" altLang="en-US" dirty="0"/>
              <a:t>日</a:t>
            </a:r>
            <a:r>
              <a:rPr lang="en-US" altLang="ja-JP" dirty="0"/>
              <a:t>)</a:t>
            </a:r>
          </a:p>
        </p:txBody>
      </p:sp>
      <p:sp>
        <p:nvSpPr>
          <p:cNvPr id="191491" name="Rectangle 3"/>
          <p:cNvSpPr>
            <a:spLocks noGrp="1" noChangeArrowheads="1"/>
          </p:cNvSpPr>
          <p:nvPr>
            <p:ph type="body" idx="1"/>
          </p:nvPr>
        </p:nvSpPr>
        <p:spPr>
          <a:xfrm>
            <a:off x="696685" y="1614715"/>
            <a:ext cx="10798629" cy="4945742"/>
          </a:xfrm>
        </p:spPr>
        <p:txBody>
          <a:bodyPr>
            <a:noAutofit/>
          </a:bodyPr>
          <a:lstStyle/>
          <a:p>
            <a:pPr>
              <a:lnSpc>
                <a:spcPct val="90000"/>
              </a:lnSpc>
            </a:pPr>
            <a:r>
              <a:rPr lang="ja-JP" altLang="en-US" sz="3200" dirty="0"/>
              <a:t>最近のフェッドによる利上げ決定は、この経済システムがよこしまに操られた最新の例である。巨大銀行家やその議会でのサポーターは、この何年も我々に対して、手のつけられないインフレが今にもやってくるぞと言いつのってきた。だが、いつだってそうなったためしはなかった。</a:t>
            </a:r>
            <a:r>
              <a:rPr lang="ja-JP" altLang="en-US" sz="3200" dirty="0">
                <a:solidFill>
                  <a:srgbClr val="FF0000"/>
                </a:solidFill>
              </a:rPr>
              <a:t>今利上げすることは、もっと労働者を雇うためにおカネを借りなければならない零細企業主にとって災難である。そしてもっと多くの仕事と、もっと高い賃金を必要としているアメリカ人たちにとって災難である。</a:t>
            </a:r>
            <a:r>
              <a:rPr lang="ja-JP" altLang="en-US" sz="3200" dirty="0"/>
              <a:t>概して、フェッドは失業率が４％を切るまでは</a:t>
            </a:r>
            <a:r>
              <a:rPr lang="ja-JP" altLang="en-US" sz="3200" dirty="0">
                <a:solidFill>
                  <a:srgbClr val="FF0000"/>
                </a:solidFill>
              </a:rPr>
              <a:t>利上げをすべきではない</a:t>
            </a:r>
            <a:r>
              <a:rPr lang="ja-JP" altLang="en-US" sz="3200" dirty="0"/>
              <a:t>。</a:t>
            </a:r>
          </a:p>
        </p:txBody>
      </p:sp>
    </p:spTree>
    <p:extLst>
      <p:ext uri="{BB962C8B-B14F-4D97-AF65-F5344CB8AC3E}">
        <p14:creationId xmlns:p14="http://schemas.microsoft.com/office/powerpoint/2010/main" val="670619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09800" y="152400"/>
            <a:ext cx="7772400" cy="838200"/>
          </a:xfrm>
        </p:spPr>
        <p:txBody>
          <a:bodyPr/>
          <a:lstStyle/>
          <a:p>
            <a:r>
              <a:rPr lang="ja-JP" altLang="en-US" dirty="0"/>
              <a:t>反緊縮は今流行りだ！</a:t>
            </a:r>
          </a:p>
        </p:txBody>
      </p:sp>
      <p:sp>
        <p:nvSpPr>
          <p:cNvPr id="70659" name="Rectangle 3"/>
          <p:cNvSpPr>
            <a:spLocks noGrp="1" noChangeArrowheads="1"/>
          </p:cNvSpPr>
          <p:nvPr>
            <p:ph type="body" idx="1"/>
          </p:nvPr>
        </p:nvSpPr>
        <p:spPr>
          <a:xfrm>
            <a:off x="986971" y="1143000"/>
            <a:ext cx="5965372" cy="5334000"/>
          </a:xfrm>
        </p:spPr>
        <p:txBody>
          <a:bodyPr>
            <a:normAutofit/>
          </a:bodyPr>
          <a:lstStyle/>
          <a:p>
            <a:r>
              <a:rPr lang="ja-JP" altLang="en-US" sz="4400" dirty="0"/>
              <a:t>カナダ</a:t>
            </a:r>
            <a:r>
              <a:rPr lang="en-US" altLang="ja-JP" sz="4400" dirty="0"/>
              <a:t>2015</a:t>
            </a:r>
            <a:r>
              <a:rPr lang="ja-JP" altLang="en-US" sz="4400" dirty="0"/>
              <a:t>年</a:t>
            </a:r>
            <a:r>
              <a:rPr lang="en-US" altLang="ja-JP" sz="4400" dirty="0"/>
              <a:t>10</a:t>
            </a:r>
            <a:r>
              <a:rPr lang="ja-JP" altLang="en-US" sz="4400" dirty="0"/>
              <a:t>月総選挙で自由党圧勝。トルドー政権発足。</a:t>
            </a:r>
          </a:p>
          <a:p>
            <a:r>
              <a:rPr lang="en-US" altLang="ja-JP" sz="4400" dirty="0"/>
              <a:t>3</a:t>
            </a:r>
            <a:r>
              <a:rPr lang="ja-JP" altLang="en-US" sz="4400" dirty="0"/>
              <a:t>年間で</a:t>
            </a:r>
            <a:r>
              <a:rPr lang="en-US" altLang="ja-JP" sz="4400" dirty="0"/>
              <a:t>250</a:t>
            </a:r>
            <a:r>
              <a:rPr lang="ja-JP" altLang="en-US" sz="4400" dirty="0"/>
              <a:t>億カナダドルの</a:t>
            </a:r>
            <a:r>
              <a:rPr lang="ja-JP" altLang="en-US" sz="4400" dirty="0">
                <a:solidFill>
                  <a:srgbClr val="FF0000"/>
                </a:solidFill>
              </a:rPr>
              <a:t>財政赤字を容認</a:t>
            </a:r>
            <a:r>
              <a:rPr lang="ja-JP" altLang="en-US" sz="4400" dirty="0"/>
              <a:t>。計</a:t>
            </a:r>
            <a:r>
              <a:rPr lang="en-US" altLang="ja-JP" sz="4400" dirty="0"/>
              <a:t>600</a:t>
            </a:r>
            <a:r>
              <a:rPr lang="ja-JP" altLang="en-US" sz="4400" dirty="0"/>
              <a:t>億カナダドルのインフラ投資。</a:t>
            </a:r>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572" y="990600"/>
            <a:ext cx="34194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0661" name="Text Box 5"/>
          <p:cNvSpPr txBox="1">
            <a:spLocks noChangeArrowheads="1"/>
          </p:cNvSpPr>
          <p:nvPr/>
        </p:nvSpPr>
        <p:spPr bwMode="auto">
          <a:xfrm>
            <a:off x="1812925" y="6507164"/>
            <a:ext cx="9425978"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commons.wikimedia.org</a:t>
            </a:r>
            <a:r>
              <a:rPr lang="en-US" altLang="ja-JP" sz="1200" dirty="0">
                <a:latin typeface="Osaka レギュラー−等幅" charset="-128"/>
                <a:ea typeface="Osaka レギュラー−等幅" charset="-128"/>
              </a:rPr>
              <a:t>/wiki/File:Justin_Trudeau_APEC_2015.jpg This work is in the public domain in the Philippines</a:t>
            </a:r>
            <a:endParaRPr lang="en-US" altLang="ja-JP" dirty="0">
              <a:latin typeface="Osaka レギュラー−等幅" charset="-128"/>
              <a:ea typeface="Osaka レギュラー−等幅" charset="-128"/>
            </a:endParaRPr>
          </a:p>
        </p:txBody>
      </p:sp>
    </p:spTree>
    <p:extLst>
      <p:ext uri="{BB962C8B-B14F-4D97-AF65-F5344CB8AC3E}">
        <p14:creationId xmlns:p14="http://schemas.microsoft.com/office/powerpoint/2010/main" val="8849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09800" y="152400"/>
            <a:ext cx="7772400" cy="914400"/>
          </a:xfrm>
        </p:spPr>
        <p:txBody>
          <a:bodyPr/>
          <a:lstStyle/>
          <a:p>
            <a:r>
              <a:rPr lang="ja-JP" altLang="en-US"/>
              <a:t>欧米左翼のコンセンサス</a:t>
            </a:r>
          </a:p>
        </p:txBody>
      </p:sp>
      <p:sp>
        <p:nvSpPr>
          <p:cNvPr id="84995" name="Rectangle 3"/>
          <p:cNvSpPr>
            <a:spLocks noGrp="1" noChangeArrowheads="1"/>
          </p:cNvSpPr>
          <p:nvPr>
            <p:ph type="body" idx="1"/>
          </p:nvPr>
        </p:nvSpPr>
        <p:spPr>
          <a:xfrm>
            <a:off x="885370" y="1219200"/>
            <a:ext cx="10595429" cy="5410200"/>
          </a:xfrm>
        </p:spPr>
        <p:txBody>
          <a:bodyPr>
            <a:noAutofit/>
          </a:bodyPr>
          <a:lstStyle/>
          <a:p>
            <a:r>
              <a:rPr lang="ja-JP" altLang="en-US" sz="3600" dirty="0"/>
              <a:t>財政危機論は新自由主義のプロパガンダである。</a:t>
            </a:r>
          </a:p>
          <a:p>
            <a:r>
              <a:rPr lang="ja-JP" altLang="en-US" sz="3600" dirty="0"/>
              <a:t>緊縮、ダメ絶対</a:t>
            </a:r>
            <a:r>
              <a:rPr lang="ja-JP" altLang="en-US" sz="3600" dirty="0" smtClean="0"/>
              <a:t>。財政赤字はＯＫ。</a:t>
            </a:r>
            <a:endParaRPr lang="ja-JP" altLang="en-US" sz="3600" dirty="0"/>
          </a:p>
          <a:p>
            <a:r>
              <a:rPr lang="ja-JP" altLang="en-US" sz="3600" dirty="0"/>
              <a:t>量的緩和は必要である。</a:t>
            </a:r>
          </a:p>
          <a:p>
            <a:r>
              <a:rPr lang="ja-JP" altLang="en-US" sz="3600" dirty="0"/>
              <a:t>現行の量的緩和は、金融セクターに資金を滞らせるだけで、実体経済にまわらず、格差を拡大するだけである。</a:t>
            </a:r>
          </a:p>
          <a:p>
            <a:r>
              <a:rPr lang="ja-JP" altLang="en-US" sz="3600" dirty="0"/>
              <a:t>緩和マネーで政府支出を直接ファイナンスし、民衆のために使うべきである</a:t>
            </a:r>
            <a:r>
              <a:rPr lang="ja-JP" altLang="en-US" sz="3600" dirty="0" smtClean="0"/>
              <a:t>。</a:t>
            </a:r>
            <a:r>
              <a:rPr lang="en-US" altLang="ja-JP" sz="3600" dirty="0" smtClean="0"/>
              <a:t>(</a:t>
            </a:r>
            <a:r>
              <a:rPr lang="ja-JP" altLang="en-US" sz="3600" dirty="0" smtClean="0"/>
              <a:t>債務問題解決！</a:t>
            </a:r>
            <a:r>
              <a:rPr lang="en-US" altLang="ja-JP" sz="3600" dirty="0" smtClean="0"/>
              <a:t>)</a:t>
            </a:r>
            <a:endParaRPr lang="ja-JP" altLang="en-US" sz="3600" dirty="0"/>
          </a:p>
          <a:p>
            <a:r>
              <a:rPr lang="ja-JP" altLang="en-US" sz="3600" dirty="0" smtClean="0"/>
              <a:t>それで景気を拡大し、雇用</a:t>
            </a:r>
            <a:r>
              <a:rPr lang="ja-JP" altLang="en-US" sz="3600" dirty="0"/>
              <a:t>を拡大</a:t>
            </a:r>
            <a:r>
              <a:rPr lang="ja-JP" altLang="en-US" sz="3600" dirty="0" smtClean="0"/>
              <a:t>させる。</a:t>
            </a:r>
            <a:endParaRPr lang="ja-JP" altLang="en-US" sz="3600" dirty="0"/>
          </a:p>
        </p:txBody>
      </p:sp>
    </p:spTree>
    <p:extLst>
      <p:ext uri="{BB962C8B-B14F-4D97-AF65-F5344CB8AC3E}">
        <p14:creationId xmlns:p14="http://schemas.microsoft.com/office/powerpoint/2010/main" val="1313596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8637" y="365125"/>
            <a:ext cx="11044237" cy="1325563"/>
          </a:xfrm>
        </p:spPr>
        <p:txBody>
          <a:bodyPr/>
          <a:lstStyle/>
          <a:p>
            <a:pPr algn="ctr"/>
            <a:r>
              <a:rPr kumimoji="1" lang="ja-JP" altLang="en-US" dirty="0" smtClean="0"/>
              <a:t>中央銀行直接利用論の理論的背景</a:t>
            </a:r>
            <a:endParaRPr kumimoji="1" lang="ja-JP" altLang="en-US" dirty="0"/>
          </a:p>
        </p:txBody>
      </p:sp>
      <p:sp>
        <p:nvSpPr>
          <p:cNvPr id="3" name="コンテンツ プレースホルダー 2"/>
          <p:cNvSpPr>
            <a:spLocks noGrp="1"/>
          </p:cNvSpPr>
          <p:nvPr>
            <p:ph idx="1"/>
          </p:nvPr>
        </p:nvSpPr>
        <p:spPr>
          <a:xfrm>
            <a:off x="838200" y="1543050"/>
            <a:ext cx="10515600" cy="4633913"/>
          </a:xfrm>
        </p:spPr>
        <p:txBody>
          <a:bodyPr>
            <a:normAutofit/>
          </a:bodyPr>
          <a:lstStyle/>
          <a:p>
            <a:pPr marL="742950" marR="0" lvl="0" indent="-742950" defTabSz="914400" eaLnBrk="1" fontAlgn="auto" latinLnBrk="0" hangingPunct="1">
              <a:lnSpc>
                <a:spcPct val="100000"/>
              </a:lnSpc>
              <a:spcBef>
                <a:spcPts val="0"/>
              </a:spcBef>
              <a:spcAft>
                <a:spcPts val="0"/>
              </a:spcAft>
              <a:buClrTx/>
              <a:buSzTx/>
              <a:buFont typeface="+mj-lt"/>
              <a:buAutoNum type="arabicPeriod"/>
              <a:tabLst/>
              <a:defRPr/>
            </a:pPr>
            <a:r>
              <a:rPr kumimoji="1" lang="ja-JP" altLang="en-US" sz="4000" dirty="0" smtClean="0"/>
              <a:t>ケインズ理論の現代的復権</a:t>
            </a:r>
            <a:endParaRPr kumimoji="1" lang="en-US" altLang="ja-JP" sz="4000" dirty="0" smtClean="0"/>
          </a:p>
          <a:p>
            <a:pPr marL="742950" marR="0" lvl="0" indent="-742950" defTabSz="914400" eaLnBrk="1" fontAlgn="auto" latinLnBrk="0" hangingPunct="1">
              <a:lnSpc>
                <a:spcPct val="100000"/>
              </a:lnSpc>
              <a:spcBef>
                <a:spcPts val="0"/>
              </a:spcBef>
              <a:spcAft>
                <a:spcPts val="0"/>
              </a:spcAft>
              <a:buClrTx/>
              <a:buSzTx/>
              <a:buFont typeface="+mj-lt"/>
              <a:buAutoNum type="arabicPeriod"/>
              <a:tabLst/>
              <a:defRPr/>
            </a:pPr>
            <a:r>
              <a:rPr lang="ja-JP" altLang="en-US" sz="4000" dirty="0" smtClean="0"/>
              <a:t>市中銀行の信用創造による通貨創出への批判</a:t>
            </a:r>
            <a:endParaRPr lang="en-US" altLang="ja-JP" sz="4000" dirty="0" smtClean="0"/>
          </a:p>
          <a:p>
            <a:pPr marL="742950" marR="0" lvl="0" indent="-742950" defTabSz="914400" eaLnBrk="1" fontAlgn="auto" latinLnBrk="0" hangingPunct="1">
              <a:lnSpc>
                <a:spcPct val="100000"/>
              </a:lnSpc>
              <a:spcBef>
                <a:spcPts val="0"/>
              </a:spcBef>
              <a:spcAft>
                <a:spcPts val="0"/>
              </a:spcAft>
              <a:buClrTx/>
              <a:buSzTx/>
              <a:buFont typeface="+mj-lt"/>
              <a:buAutoNum type="arabicPeriod"/>
              <a:tabLst/>
              <a:defRPr/>
            </a:pPr>
            <a:r>
              <a:rPr kumimoji="1" lang="ja-JP" altLang="en-US" sz="4000" dirty="0" smtClean="0"/>
              <a:t>債務批判</a:t>
            </a:r>
            <a:endParaRPr kumimoji="1" lang="ja-JP" altLang="en-US" sz="4000" dirty="0"/>
          </a:p>
        </p:txBody>
      </p:sp>
    </p:spTree>
    <p:extLst>
      <p:ext uri="{BB962C8B-B14F-4D97-AF65-F5344CB8AC3E}">
        <p14:creationId xmlns:p14="http://schemas.microsoft.com/office/powerpoint/2010/main" val="212787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93337"/>
            <a:ext cx="8665028" cy="999218"/>
          </a:xfrm>
        </p:spPr>
        <p:txBody>
          <a:bodyPr/>
          <a:lstStyle/>
          <a:p>
            <a:r>
              <a:rPr kumimoji="1" lang="en-US" altLang="ja-JP" dirty="0" smtClean="0"/>
              <a:t>2017</a:t>
            </a:r>
            <a:r>
              <a:rPr kumimoji="1" lang="ja-JP" altLang="en-US" dirty="0" smtClean="0"/>
              <a:t>年英総選挙で労働党大躍進</a:t>
            </a:r>
            <a:endParaRPr kumimoji="1" lang="ja-JP" altLang="en-US" dirty="0"/>
          </a:p>
        </p:txBody>
      </p:sp>
      <p:sp>
        <p:nvSpPr>
          <p:cNvPr id="3" name="コンテンツ プレースホルダー 2"/>
          <p:cNvSpPr>
            <a:spLocks noGrp="1"/>
          </p:cNvSpPr>
          <p:nvPr>
            <p:ph idx="1"/>
          </p:nvPr>
        </p:nvSpPr>
        <p:spPr>
          <a:xfrm>
            <a:off x="286657" y="1364344"/>
            <a:ext cx="4183743" cy="5102554"/>
          </a:xfrm>
        </p:spPr>
        <p:txBody>
          <a:bodyPr>
            <a:normAutofit/>
          </a:bodyPr>
          <a:lstStyle/>
          <a:p>
            <a:r>
              <a:rPr kumimoji="1" lang="ja-JP" altLang="en-US" sz="3200" dirty="0" smtClean="0"/>
              <a:t>若者から圧倒的支持</a:t>
            </a:r>
            <a:endParaRPr kumimoji="1" lang="en-US" altLang="ja-JP" sz="3200" dirty="0" smtClean="0"/>
          </a:p>
          <a:p>
            <a:r>
              <a:rPr kumimoji="1" lang="ja-JP" altLang="en-US" sz="3200" dirty="0" smtClean="0"/>
              <a:t>当初は保守党圧勝の予想</a:t>
            </a:r>
            <a:endParaRPr kumimoji="1" lang="en-US" altLang="ja-JP" sz="3200" dirty="0" smtClean="0"/>
          </a:p>
          <a:p>
            <a:r>
              <a:rPr lang="ja-JP" altLang="en-US" sz="3200" dirty="0" smtClean="0"/>
              <a:t>労働党の反緊縮マニフェストがリーク</a:t>
            </a:r>
            <a:r>
              <a:rPr lang="en-US" altLang="ja-JP" sz="3200" dirty="0" smtClean="0"/>
              <a:t/>
            </a:r>
            <a:br>
              <a:rPr lang="en-US" altLang="ja-JP" sz="3200" dirty="0" smtClean="0"/>
            </a:br>
            <a:r>
              <a:rPr lang="ja-JP" altLang="en-US" sz="3200" dirty="0" smtClean="0"/>
              <a:t>→支持を集める</a:t>
            </a:r>
            <a:endParaRPr lang="en-US" altLang="ja-JP" sz="3200" dirty="0" smtClean="0"/>
          </a:p>
          <a:p>
            <a:r>
              <a:rPr lang="ja-JP" altLang="en-US" sz="3200" dirty="0" smtClean="0"/>
              <a:t>公共サービスと経済成長のための投資</a:t>
            </a:r>
            <a:endParaRPr lang="en-US" altLang="ja-JP" sz="3200" dirty="0" smtClean="0"/>
          </a:p>
          <a:p>
            <a:r>
              <a:rPr kumimoji="1" lang="ja-JP" altLang="en-US" sz="3200" dirty="0" smtClean="0"/>
              <a:t>保守党の緊縮マニフェストへの批判</a:t>
            </a:r>
            <a:endParaRPr kumimoji="1" lang="ja-JP" altLang="en-US" sz="3200" dirty="0"/>
          </a:p>
        </p:txBody>
      </p:sp>
      <p:pic>
        <p:nvPicPr>
          <p:cNvPr id="4" name="図 3"/>
          <p:cNvPicPr>
            <a:picLocks noChangeAspect="1"/>
          </p:cNvPicPr>
          <p:nvPr/>
        </p:nvPicPr>
        <p:blipFill>
          <a:blip r:embed="rId2"/>
          <a:stretch>
            <a:fillRect/>
          </a:stretch>
        </p:blipFill>
        <p:spPr>
          <a:xfrm>
            <a:off x="4470400" y="1162278"/>
            <a:ext cx="7521122" cy="5174343"/>
          </a:xfrm>
          <a:prstGeom prst="rect">
            <a:avLst/>
          </a:prstGeom>
        </p:spPr>
      </p:pic>
      <p:sp>
        <p:nvSpPr>
          <p:cNvPr id="5" name="テキスト ボックス 4"/>
          <p:cNvSpPr txBox="1"/>
          <p:nvPr/>
        </p:nvSpPr>
        <p:spPr>
          <a:xfrm>
            <a:off x="537028" y="6336621"/>
            <a:ext cx="11782393" cy="369332"/>
          </a:xfrm>
          <a:prstGeom prst="rect">
            <a:avLst/>
          </a:prstGeom>
          <a:noFill/>
        </p:spPr>
        <p:txBody>
          <a:bodyPr wrap="none" rtlCol="0">
            <a:spAutoFit/>
          </a:bodyPr>
          <a:lstStyle/>
          <a:p>
            <a:r>
              <a:rPr lang="ja-JP" altLang="en-US" dirty="0" smtClean="0">
                <a:latin typeface="Osaka レギュラー−等幅" charset="-128"/>
                <a:ea typeface="Osaka レギュラー−等幅" charset="-128"/>
              </a:rPr>
              <a:t>グラフ：室橋</a:t>
            </a:r>
            <a:r>
              <a:rPr lang="ja-JP" altLang="en-US" dirty="0">
                <a:latin typeface="Osaka レギュラー−等幅" charset="-128"/>
                <a:ea typeface="Osaka レギュラー−等幅" charset="-128"/>
              </a:rPr>
              <a:t>祐</a:t>
            </a:r>
            <a:r>
              <a:rPr lang="ja-JP" altLang="en-US" dirty="0" smtClean="0">
                <a:latin typeface="Osaka レギュラー−等幅" charset="-128"/>
                <a:ea typeface="Osaka レギュラー−等幅" charset="-128"/>
              </a:rPr>
              <a:t>貴「</a:t>
            </a:r>
            <a:r>
              <a:rPr lang="en-US" altLang="ja-JP" dirty="0" smtClean="0">
                <a:latin typeface="Osaka レギュラー−等幅" charset="-128"/>
                <a:ea typeface="Osaka レギュラー−等幅" charset="-128"/>
              </a:rPr>
              <a:t>Yahoo!</a:t>
            </a:r>
            <a:r>
              <a:rPr lang="ja-JP" altLang="en-US" dirty="0" smtClean="0">
                <a:latin typeface="Osaka レギュラー−等幅" charset="-128"/>
                <a:ea typeface="Osaka レギュラー−等幅" charset="-128"/>
              </a:rPr>
              <a:t>ニュース若者が動かしたイギリス総選挙。コービンが選ばれた理由と日本への示唆」</a:t>
            </a:r>
            <a:endParaRPr kumimoji="1" lang="ja-JP" altLang="en-US" dirty="0">
              <a:latin typeface="Osaka レギュラー−等幅" charset="-128"/>
              <a:ea typeface="Osaka レギュラー−等幅" charset="-128"/>
            </a:endParaRPr>
          </a:p>
        </p:txBody>
      </p:sp>
    </p:spTree>
    <p:extLst>
      <p:ext uri="{BB962C8B-B14F-4D97-AF65-F5344CB8AC3E}">
        <p14:creationId xmlns:p14="http://schemas.microsoft.com/office/powerpoint/2010/main" val="1124970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8637" y="365125"/>
            <a:ext cx="11044237" cy="1325563"/>
          </a:xfrm>
        </p:spPr>
        <p:txBody>
          <a:bodyPr/>
          <a:lstStyle/>
          <a:p>
            <a:r>
              <a:rPr kumimoji="1" lang="ja-JP" altLang="en-US" dirty="0" smtClean="0"/>
              <a:t>ケインズ理論の現代的復権</a:t>
            </a:r>
            <a:endParaRPr kumimoji="1" lang="ja-JP" altLang="en-US" dirty="0"/>
          </a:p>
        </p:txBody>
      </p:sp>
      <p:sp>
        <p:nvSpPr>
          <p:cNvPr id="3" name="コンテンツ プレースホルダー 2"/>
          <p:cNvSpPr>
            <a:spLocks noGrp="1"/>
          </p:cNvSpPr>
          <p:nvPr>
            <p:ph idx="1"/>
          </p:nvPr>
        </p:nvSpPr>
        <p:spPr>
          <a:xfrm>
            <a:off x="838200" y="1543050"/>
            <a:ext cx="10877550" cy="4633913"/>
          </a:xfrm>
        </p:spPr>
        <p:txBody>
          <a:bodyPr>
            <a:normAutofit/>
          </a:bodyPr>
          <a:lstStyle/>
          <a:p>
            <a:r>
              <a:rPr kumimoji="1" lang="ja-JP" altLang="en-US" sz="4000" dirty="0" smtClean="0"/>
              <a:t>「流動性のわな」の再発見</a:t>
            </a:r>
            <a:r>
              <a:rPr kumimoji="1" lang="en-US" altLang="ja-JP" sz="4000" dirty="0" smtClean="0"/>
              <a:t/>
            </a:r>
            <a:br>
              <a:rPr kumimoji="1" lang="en-US" altLang="ja-JP" sz="4000" dirty="0" smtClean="0"/>
            </a:br>
            <a:r>
              <a:rPr kumimoji="1" lang="ja-JP" altLang="en-US" sz="4000" dirty="0" smtClean="0"/>
              <a:t>ポール・クルーグマンなど</a:t>
            </a:r>
            <a:r>
              <a:rPr kumimoji="1" lang="en-US" altLang="ja-JP" sz="4000" dirty="0" smtClean="0"/>
              <a:t/>
            </a:r>
            <a:br>
              <a:rPr kumimoji="1" lang="en-US" altLang="ja-JP" sz="4000" dirty="0" smtClean="0"/>
            </a:br>
            <a:r>
              <a:rPr lang="en-US" altLang="ja-JP" sz="4000" dirty="0" smtClean="0"/>
              <a:t/>
            </a:r>
            <a:br>
              <a:rPr lang="en-US" altLang="ja-JP" sz="4000" dirty="0" smtClean="0"/>
            </a:br>
            <a:r>
              <a:rPr lang="ja-JP" altLang="en-US" sz="4000" dirty="0" smtClean="0"/>
              <a:t>流動性選好亢進→債権・財に支出向かわず</a:t>
            </a:r>
            <a:r>
              <a:rPr lang="en-US" altLang="ja-JP" sz="4000" dirty="0" smtClean="0"/>
              <a:t/>
            </a:r>
            <a:br>
              <a:rPr lang="en-US" altLang="ja-JP" sz="4000" dirty="0" smtClean="0"/>
            </a:br>
            <a:r>
              <a:rPr lang="ja-JP" altLang="en-US" sz="4000" dirty="0" smtClean="0"/>
              <a:t>→名目金利低下停止・デフレ</a:t>
            </a:r>
            <a:r>
              <a:rPr lang="en-US" altLang="ja-JP" sz="4000" dirty="0" smtClean="0"/>
              <a:t/>
            </a:r>
            <a:br>
              <a:rPr lang="en-US" altLang="ja-JP" sz="4000" dirty="0" smtClean="0"/>
            </a:br>
            <a:r>
              <a:rPr lang="ja-JP" altLang="en-US" sz="4000" dirty="0" smtClean="0"/>
              <a:t>→実質金利高止まり</a:t>
            </a:r>
            <a:r>
              <a:rPr lang="en-US" altLang="ja-JP" sz="4000" dirty="0" smtClean="0"/>
              <a:t/>
            </a:r>
            <a:br>
              <a:rPr lang="en-US" altLang="ja-JP" sz="4000" dirty="0" smtClean="0"/>
            </a:br>
            <a:r>
              <a:rPr lang="ja-JP" altLang="en-US" sz="4000" dirty="0" smtClean="0"/>
              <a:t>→総需要低迷</a:t>
            </a:r>
            <a:r>
              <a:rPr lang="en-US" altLang="ja-JP" sz="4000" dirty="0" smtClean="0"/>
              <a:t/>
            </a:r>
            <a:br>
              <a:rPr lang="en-US" altLang="ja-JP" sz="4000" dirty="0" smtClean="0"/>
            </a:br>
            <a:r>
              <a:rPr lang="ja-JP" altLang="en-US" sz="4000" dirty="0" smtClean="0"/>
              <a:t>→流動性選好亢進</a:t>
            </a:r>
            <a:endParaRPr kumimoji="1" lang="en-US" altLang="ja-JP" sz="4000" dirty="0" smtClean="0"/>
          </a:p>
        </p:txBody>
      </p:sp>
    </p:spTree>
    <p:extLst>
      <p:ext uri="{BB962C8B-B14F-4D97-AF65-F5344CB8AC3E}">
        <p14:creationId xmlns:p14="http://schemas.microsoft.com/office/powerpoint/2010/main" val="1139158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ケインズ理論の現代的復権</a:t>
            </a:r>
            <a:endParaRPr kumimoji="1" lang="ja-JP" altLang="en-US" dirty="0"/>
          </a:p>
        </p:txBody>
      </p:sp>
      <p:sp>
        <p:nvSpPr>
          <p:cNvPr id="3" name="コンテンツ プレースホルダー 2"/>
          <p:cNvSpPr>
            <a:spLocks noGrp="1"/>
          </p:cNvSpPr>
          <p:nvPr>
            <p:ph idx="1"/>
          </p:nvPr>
        </p:nvSpPr>
        <p:spPr>
          <a:xfrm>
            <a:off x="838200" y="1571624"/>
            <a:ext cx="10515600" cy="4886325"/>
          </a:xfrm>
        </p:spPr>
        <p:txBody>
          <a:bodyPr>
            <a:noAutofit/>
          </a:bodyPr>
          <a:lstStyle/>
          <a:p>
            <a:r>
              <a:rPr lang="ja-JP" altLang="ja-JP" sz="3200" dirty="0"/>
              <a:t>…投機的</a:t>
            </a:r>
            <a:r>
              <a:rPr lang="ja-JP" altLang="ja-JP" sz="3200" dirty="0" smtClean="0"/>
              <a:t>動機を</a:t>
            </a:r>
            <a:r>
              <a:rPr lang="ja-JP" altLang="ja-JP" sz="3200" dirty="0"/>
              <a:t>取り扱うに当たっては、投機的動機を満たすために利用できる貨幣供給量の変化による利子率の変化──そのさい流動性</a:t>
            </a:r>
            <a:r>
              <a:rPr lang="ja-JP" altLang="ja-JP" sz="3200" dirty="0" smtClean="0"/>
              <a:t>関数に</a:t>
            </a:r>
            <a:r>
              <a:rPr lang="ja-JP" altLang="ja-JP" sz="3200" dirty="0"/>
              <a:t>はなんら変化はないものとする──と、主として流動性関数そのものに影響する期待の変化による利子率の変化とを区別することが重要である。公開市場</a:t>
            </a:r>
            <a:r>
              <a:rPr lang="ja-JP" altLang="ja-JP" sz="3200" dirty="0" smtClean="0"/>
              <a:t>操作は</a:t>
            </a:r>
            <a:r>
              <a:rPr lang="ja-JP" altLang="ja-JP" sz="3200" dirty="0"/>
              <a:t>、事実、この二つの経路の双方を通って利子率に影響するであろう。なぜなら、公開市場操作は貨幣量を変化させるばかりでなく、</a:t>
            </a:r>
            <a:r>
              <a:rPr lang="ja-JP" altLang="ja-JP" sz="3200" dirty="0">
                <a:solidFill>
                  <a:srgbClr val="FF0000"/>
                </a:solidFill>
              </a:rPr>
              <a:t>中央銀行または政府の将来の政策に関する期待の変化</a:t>
            </a:r>
            <a:r>
              <a:rPr lang="ja-JP" altLang="ja-JP" sz="3200" dirty="0"/>
              <a:t>を引き起こすこともあるからである</a:t>
            </a:r>
            <a:r>
              <a:rPr lang="ja-JP" altLang="ja-JP" sz="3200" dirty="0" smtClean="0"/>
              <a:t>。</a:t>
            </a:r>
            <a:r>
              <a:rPr lang="en-US" altLang="ja-JP" sz="3200" dirty="0" smtClean="0"/>
              <a:t>(『</a:t>
            </a:r>
            <a:r>
              <a:rPr lang="ja-JP" altLang="en-US" sz="3200" dirty="0" smtClean="0"/>
              <a:t>一般理論</a:t>
            </a:r>
            <a:r>
              <a:rPr lang="en-US" altLang="ja-JP" sz="3200" dirty="0" smtClean="0"/>
              <a:t>』</a:t>
            </a:r>
            <a:r>
              <a:rPr lang="ja-JP" altLang="en-US" sz="3200" dirty="0" smtClean="0"/>
              <a:t>第</a:t>
            </a:r>
            <a:r>
              <a:rPr lang="en-US" altLang="ja-JP" sz="3200" dirty="0" smtClean="0"/>
              <a:t>15</a:t>
            </a:r>
            <a:r>
              <a:rPr lang="ja-JP" altLang="en-US" sz="3200" dirty="0" smtClean="0"/>
              <a:t>章、塩野谷訳</a:t>
            </a:r>
            <a:r>
              <a:rPr lang="en-US" altLang="ja-JP" sz="3200" dirty="0" smtClean="0"/>
              <a:t>195</a:t>
            </a:r>
            <a:r>
              <a:rPr lang="ja-JP" altLang="en-US" sz="3200" dirty="0" smtClean="0"/>
              <a:t>ページ</a:t>
            </a:r>
            <a:r>
              <a:rPr lang="en-US" altLang="ja-JP" sz="3200" dirty="0" smtClean="0"/>
              <a:t>)</a:t>
            </a:r>
            <a:r>
              <a:rPr lang="ja-JP" altLang="ja-JP" sz="3200" dirty="0" smtClean="0">
                <a:effectLst/>
              </a:rPr>
              <a:t> </a:t>
            </a:r>
            <a:endParaRPr kumimoji="1" lang="ja-JP" altLang="en-US" sz="3200" dirty="0"/>
          </a:p>
        </p:txBody>
      </p:sp>
    </p:spTree>
    <p:extLst>
      <p:ext uri="{BB962C8B-B14F-4D97-AF65-F5344CB8AC3E}">
        <p14:creationId xmlns:p14="http://schemas.microsoft.com/office/powerpoint/2010/main" val="202222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ケインズ理論の現代的復権</a:t>
            </a:r>
            <a:endParaRPr kumimoji="1" lang="ja-JP" altLang="en-US" dirty="0"/>
          </a:p>
        </p:txBody>
      </p:sp>
      <p:sp>
        <p:nvSpPr>
          <p:cNvPr id="3" name="コンテンツ プレースホルダー 2"/>
          <p:cNvSpPr>
            <a:spLocks noGrp="1"/>
          </p:cNvSpPr>
          <p:nvPr>
            <p:ph idx="1"/>
          </p:nvPr>
        </p:nvSpPr>
        <p:spPr>
          <a:xfrm>
            <a:off x="838200" y="1571624"/>
            <a:ext cx="10515600" cy="4886325"/>
          </a:xfrm>
        </p:spPr>
        <p:txBody>
          <a:bodyPr>
            <a:noAutofit/>
          </a:bodyPr>
          <a:lstStyle/>
          <a:p>
            <a:r>
              <a:rPr lang="ja-JP" altLang="ja-JP" sz="3200" dirty="0"/>
              <a:t>…世論に対して試験的な性質のものであるとか、容易に変更される可能性をもつとかという感じを与える貨幣政策は、長期利子率を大幅に引き下げる目的に失敗するであろう。なぜなら、</a:t>
            </a:r>
            <a:r>
              <a:rPr lang="en-US" altLang="ja-JP" sz="3200" i="1" dirty="0" smtClean="0"/>
              <a:t>M</a:t>
            </a:r>
            <a:r>
              <a:rPr lang="en-US" altLang="ja-JP" sz="3200" baseline="-25000" dirty="0" smtClean="0"/>
              <a:t>2</a:t>
            </a:r>
            <a:r>
              <a:rPr lang="en-US" altLang="ja-JP" sz="3200" dirty="0"/>
              <a:t>(</a:t>
            </a:r>
            <a:r>
              <a:rPr lang="ja-JP" altLang="ja-JP" sz="3200" dirty="0"/>
              <a:t>投機的動機に基づく貨幣</a:t>
            </a:r>
            <a:r>
              <a:rPr lang="ja-JP" altLang="ja-JP" sz="3200" dirty="0" smtClean="0"/>
              <a:t>需要</a:t>
            </a:r>
            <a:r>
              <a:rPr lang="en-US" altLang="ja-JP" sz="3200" dirty="0" smtClean="0"/>
              <a:t>)</a:t>
            </a:r>
            <a:r>
              <a:rPr lang="ja-JP" altLang="ja-JP" sz="3200" dirty="0" smtClean="0"/>
              <a:t>は</a:t>
            </a:r>
            <a:r>
              <a:rPr lang="ja-JP" altLang="ja-JP" sz="3200" dirty="0"/>
              <a:t>、一定の水準以下への</a:t>
            </a:r>
            <a:r>
              <a:rPr lang="en-US" altLang="ja-JP" sz="3200" i="1" dirty="0" smtClean="0"/>
              <a:t>r</a:t>
            </a:r>
            <a:r>
              <a:rPr lang="ja-JP" altLang="ja-JP" sz="3200" dirty="0" smtClean="0"/>
              <a:t>の</a:t>
            </a:r>
            <a:r>
              <a:rPr lang="ja-JP" altLang="ja-JP" sz="3200" dirty="0"/>
              <a:t>引き下げに対してはほとんど無制限に増加する傾向をもつからである。他方、同じ政策でも、</a:t>
            </a:r>
            <a:r>
              <a:rPr lang="ja-JP" altLang="ja-JP" sz="3200" dirty="0">
                <a:solidFill>
                  <a:srgbClr val="FF0000"/>
                </a:solidFill>
              </a:rPr>
              <a:t>もしそれが合理的であり、実行可能であり、公共の利益にかない、強い確信に根ざし、つぶれそうにない当局によって推進されるという理由で世論に訴えるなら</a:t>
            </a:r>
            <a:r>
              <a:rPr lang="ja-JP" altLang="ja-JP" sz="3200" dirty="0"/>
              <a:t>、おそらく容易に成功するであろう。</a:t>
            </a:r>
            <a:r>
              <a:rPr lang="ja-JP" altLang="ja-JP" sz="3200" dirty="0" smtClean="0">
                <a:effectLst/>
              </a:rPr>
              <a:t> </a:t>
            </a:r>
            <a:r>
              <a:rPr lang="en-US" altLang="ja-JP" sz="3200" dirty="0" smtClean="0"/>
              <a:t>(『</a:t>
            </a:r>
            <a:r>
              <a:rPr lang="ja-JP" altLang="en-US" sz="3200" dirty="0" smtClean="0"/>
              <a:t>一般理論</a:t>
            </a:r>
            <a:r>
              <a:rPr lang="en-US" altLang="ja-JP" sz="3200" dirty="0" smtClean="0"/>
              <a:t>』</a:t>
            </a:r>
            <a:r>
              <a:rPr lang="ja-JP" altLang="en-US" sz="3200" dirty="0" smtClean="0"/>
              <a:t>第</a:t>
            </a:r>
            <a:r>
              <a:rPr lang="en-US" altLang="ja-JP" sz="3200" dirty="0" smtClean="0"/>
              <a:t>15</a:t>
            </a:r>
            <a:r>
              <a:rPr lang="ja-JP" altLang="en-US" sz="3200" dirty="0" smtClean="0"/>
              <a:t>章、塩野谷訳</a:t>
            </a:r>
            <a:r>
              <a:rPr lang="en-US" altLang="ja-JP" sz="3200" dirty="0" smtClean="0"/>
              <a:t>201</a:t>
            </a:r>
            <a:r>
              <a:rPr lang="ja-JP" altLang="en-US" sz="3200" dirty="0" smtClean="0"/>
              <a:t>ページ</a:t>
            </a:r>
            <a:r>
              <a:rPr lang="en-US" altLang="ja-JP" sz="3200" dirty="0" smtClean="0"/>
              <a:t>)</a:t>
            </a:r>
            <a:r>
              <a:rPr lang="ja-JP" altLang="ja-JP" sz="3200" dirty="0" smtClean="0">
                <a:effectLst/>
              </a:rPr>
              <a:t> </a:t>
            </a:r>
            <a:endParaRPr kumimoji="1" lang="ja-JP" altLang="en-US" sz="3200" dirty="0"/>
          </a:p>
        </p:txBody>
      </p:sp>
    </p:spTree>
    <p:extLst>
      <p:ext uri="{BB962C8B-B14F-4D97-AF65-F5344CB8AC3E}">
        <p14:creationId xmlns:p14="http://schemas.microsoft.com/office/powerpoint/2010/main" val="98910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ケインズ理論の現代的復権</a:t>
            </a:r>
            <a:endParaRPr kumimoji="1" lang="ja-JP" altLang="en-US" dirty="0"/>
          </a:p>
        </p:txBody>
      </p:sp>
      <p:sp>
        <p:nvSpPr>
          <p:cNvPr id="3" name="コンテンツ プレースホルダー 2"/>
          <p:cNvSpPr>
            <a:spLocks noGrp="1"/>
          </p:cNvSpPr>
          <p:nvPr>
            <p:ph idx="1"/>
          </p:nvPr>
        </p:nvSpPr>
        <p:spPr>
          <a:xfrm>
            <a:off x="838200" y="1571624"/>
            <a:ext cx="10515600" cy="5029201"/>
          </a:xfrm>
        </p:spPr>
        <p:txBody>
          <a:bodyPr>
            <a:noAutofit/>
          </a:bodyPr>
          <a:lstStyle/>
          <a:p>
            <a:r>
              <a:rPr kumimoji="1" lang="ja-JP" altLang="en-US" sz="4000" dirty="0" smtClean="0"/>
              <a:t>ニューケインジアンの発展</a:t>
            </a:r>
            <a:endParaRPr kumimoji="1" lang="en-US" altLang="ja-JP" sz="4000" dirty="0" smtClean="0"/>
          </a:p>
          <a:p>
            <a:r>
              <a:rPr lang="ja-JP" altLang="en-US" sz="4000" dirty="0" smtClean="0"/>
              <a:t>マイケル・ウッドフォード、</a:t>
            </a:r>
            <a:r>
              <a:rPr lang="ja-JP" altLang="en-US" sz="4000" dirty="0" smtClean="0"/>
              <a:t>ジョルディ・ガリ、</a:t>
            </a:r>
            <a:r>
              <a:rPr lang="ja-JP" altLang="en-US" sz="4000" dirty="0" smtClean="0"/>
              <a:t>サイモン・レンルイスなど</a:t>
            </a:r>
            <a:endParaRPr lang="en-US" altLang="ja-JP" sz="4000" dirty="0" smtClean="0"/>
          </a:p>
          <a:p>
            <a:r>
              <a:rPr kumimoji="1" lang="ja-JP" altLang="en-US" sz="4000" dirty="0" smtClean="0"/>
              <a:t>ニューケインジアンモデルに、失業、金利非負制約、フォアードガイダンス政策などを組み込む流れ</a:t>
            </a:r>
            <a:endParaRPr kumimoji="1" lang="en-US" altLang="ja-JP" sz="4000" dirty="0" smtClean="0"/>
          </a:p>
          <a:p>
            <a:r>
              <a:rPr lang="ja-JP" altLang="en-US" dirty="0" smtClean="0"/>
              <a:t>到達点</a:t>
            </a:r>
            <a:r>
              <a:rPr lang="en-US" altLang="ja-JP" dirty="0" smtClean="0"/>
              <a:t> Jordi </a:t>
            </a:r>
            <a:r>
              <a:rPr lang="en-US" altLang="ja-JP" dirty="0" err="1" smtClean="0"/>
              <a:t>GalÌ</a:t>
            </a:r>
            <a:r>
              <a:rPr lang="en-US" altLang="ja-JP" dirty="0" smtClean="0"/>
              <a:t>, (2017) “</a:t>
            </a:r>
            <a:r>
              <a:rPr lang="en-US" altLang="ja-JP" dirty="0"/>
              <a:t>The </a:t>
            </a:r>
            <a:r>
              <a:rPr lang="en-US" altLang="ja-JP" dirty="0" smtClean="0"/>
              <a:t>Effects </a:t>
            </a:r>
            <a:r>
              <a:rPr lang="en-US" altLang="ja-JP" dirty="0"/>
              <a:t>of a </a:t>
            </a:r>
            <a:r>
              <a:rPr lang="en-US" altLang="ja-JP" dirty="0" smtClean="0"/>
              <a:t>Money-Financed Fiscal Stimulus”</a:t>
            </a:r>
            <a:r>
              <a:rPr lang="ja-JP" altLang="en-US" dirty="0" smtClean="0"/>
              <a:t>中央銀行による財政ファイナンスの効果をシミュレーションしたもの。</a:t>
            </a:r>
            <a:endParaRPr kumimoji="1" lang="en-US" altLang="ja-JP" dirty="0" smtClean="0"/>
          </a:p>
          <a:p>
            <a:endParaRPr kumimoji="1" lang="ja-JP" altLang="en-US" sz="4000" dirty="0"/>
          </a:p>
        </p:txBody>
      </p:sp>
    </p:spTree>
    <p:extLst>
      <p:ext uri="{BB962C8B-B14F-4D97-AF65-F5344CB8AC3E}">
        <p14:creationId xmlns:p14="http://schemas.microsoft.com/office/powerpoint/2010/main" val="988692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ケインズ理論の現代的復権</a:t>
            </a:r>
            <a:endParaRPr kumimoji="1" lang="ja-JP" altLang="en-US" dirty="0"/>
          </a:p>
        </p:txBody>
      </p:sp>
      <p:sp>
        <p:nvSpPr>
          <p:cNvPr id="3" name="コンテンツ プレースホルダー 2"/>
          <p:cNvSpPr>
            <a:spLocks noGrp="1"/>
          </p:cNvSpPr>
          <p:nvPr>
            <p:ph idx="1"/>
          </p:nvPr>
        </p:nvSpPr>
        <p:spPr>
          <a:xfrm>
            <a:off x="838200" y="1571624"/>
            <a:ext cx="10515600" cy="4886325"/>
          </a:xfrm>
        </p:spPr>
        <p:txBody>
          <a:bodyPr>
            <a:noAutofit/>
          </a:bodyPr>
          <a:lstStyle/>
          <a:p>
            <a:r>
              <a:rPr kumimoji="1" lang="ja-JP" altLang="en-US" sz="4000" dirty="0" smtClean="0"/>
              <a:t>ＩＭＦなどに対抗する反緊縮論</a:t>
            </a:r>
            <a:endParaRPr kumimoji="1" lang="en-US" altLang="ja-JP" sz="4000" dirty="0" smtClean="0"/>
          </a:p>
          <a:p>
            <a:r>
              <a:rPr lang="ja-JP" altLang="en-US" sz="4000" dirty="0" smtClean="0"/>
              <a:t>クルーグマン、ジョセフ・スティグリッツなど</a:t>
            </a:r>
            <a:endParaRPr kumimoji="1" lang="ja-JP" altLang="en-US" sz="4000" dirty="0"/>
          </a:p>
        </p:txBody>
      </p:sp>
    </p:spTree>
    <p:extLst>
      <p:ext uri="{BB962C8B-B14F-4D97-AF65-F5344CB8AC3E}">
        <p14:creationId xmlns:p14="http://schemas.microsoft.com/office/powerpoint/2010/main" val="579490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051" y="365125"/>
            <a:ext cx="11487150" cy="1325563"/>
          </a:xfrm>
        </p:spPr>
        <p:txBody>
          <a:bodyPr>
            <a:noAutofit/>
          </a:bodyPr>
          <a:lstStyle/>
          <a:p>
            <a:pPr marL="742950" lvl="0" indent="-742950">
              <a:lnSpc>
                <a:spcPct val="100000"/>
              </a:lnSpc>
              <a:spcBef>
                <a:spcPts val="0"/>
              </a:spcBef>
              <a:defRPr/>
            </a:pPr>
            <a:r>
              <a:rPr lang="ja-JP" altLang="en-US" dirty="0"/>
              <a:t>市中銀行の信用創造による通貨創出への</a:t>
            </a:r>
            <a:r>
              <a:rPr lang="ja-JP" altLang="en-US" dirty="0" smtClean="0"/>
              <a:t>批判</a:t>
            </a:r>
            <a:endParaRPr lang="ja-JP" altLang="en-US" dirty="0"/>
          </a:p>
        </p:txBody>
      </p:sp>
      <p:sp>
        <p:nvSpPr>
          <p:cNvPr id="3" name="コンテンツ プレースホルダー 2"/>
          <p:cNvSpPr>
            <a:spLocks noGrp="1"/>
          </p:cNvSpPr>
          <p:nvPr>
            <p:ph idx="1"/>
          </p:nvPr>
        </p:nvSpPr>
        <p:spPr>
          <a:xfrm>
            <a:off x="838200" y="1543050"/>
            <a:ext cx="10515600" cy="4633913"/>
          </a:xfrm>
        </p:spPr>
        <p:txBody>
          <a:bodyPr>
            <a:normAutofit/>
          </a:bodyPr>
          <a:lstStyle/>
          <a:p>
            <a:r>
              <a:rPr lang="ja-JP" altLang="en-US" sz="4000" dirty="0" smtClean="0"/>
              <a:t>リチャード・ヴェルナー</a:t>
            </a:r>
            <a:endParaRPr lang="en-US" altLang="ja-JP" sz="4000" dirty="0" smtClean="0"/>
          </a:p>
          <a:p>
            <a:r>
              <a:rPr lang="ja-JP" altLang="en-US" sz="4000" dirty="0" smtClean="0"/>
              <a:t>アデア・ターナー</a:t>
            </a:r>
            <a:endParaRPr lang="en-US" altLang="ja-JP" sz="4000" dirty="0" smtClean="0"/>
          </a:p>
          <a:p>
            <a:r>
              <a:rPr lang="en-US" altLang="ja-JP" sz="4000" dirty="0" smtClean="0"/>
              <a:t>MM</a:t>
            </a:r>
            <a:r>
              <a:rPr lang="ja-JP" altLang="en-US" sz="4000" dirty="0" smtClean="0"/>
              <a:t>Ｔ</a:t>
            </a:r>
            <a:r>
              <a:rPr lang="en-US" altLang="ja-JP" sz="4000" dirty="0" smtClean="0"/>
              <a:t>(Modern Monetary Theory)</a:t>
            </a:r>
          </a:p>
          <a:p>
            <a:r>
              <a:rPr kumimoji="1" lang="ja-JP" altLang="en-US" sz="4000" dirty="0" smtClean="0"/>
              <a:t>ポジティブ・マネー</a:t>
            </a:r>
            <a:endParaRPr kumimoji="1" lang="ja-JP" altLang="en-US" sz="4000" dirty="0"/>
          </a:p>
        </p:txBody>
      </p:sp>
    </p:spTree>
    <p:extLst>
      <p:ext uri="{BB962C8B-B14F-4D97-AF65-F5344CB8AC3E}">
        <p14:creationId xmlns:p14="http://schemas.microsoft.com/office/powerpoint/2010/main" val="654054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債務返済批判</a:t>
            </a:r>
            <a:endParaRPr kumimoji="1" lang="ja-JP" altLang="en-US" dirty="0"/>
          </a:p>
        </p:txBody>
      </p:sp>
      <p:sp>
        <p:nvSpPr>
          <p:cNvPr id="3" name="コンテンツ プレースホルダー 2"/>
          <p:cNvSpPr>
            <a:spLocks noGrp="1"/>
          </p:cNvSpPr>
          <p:nvPr>
            <p:ph idx="1"/>
          </p:nvPr>
        </p:nvSpPr>
        <p:spPr>
          <a:xfrm>
            <a:off x="628651" y="1825626"/>
            <a:ext cx="11229974" cy="774700"/>
          </a:xfrm>
        </p:spPr>
        <p:txBody>
          <a:bodyPr>
            <a:normAutofit/>
          </a:bodyPr>
          <a:lstStyle/>
          <a:p>
            <a:r>
              <a:rPr kumimoji="1" lang="ja-JP" altLang="en-US" sz="3600" dirty="0" smtClean="0"/>
              <a:t>デビッド・グレーバー</a:t>
            </a:r>
            <a:r>
              <a:rPr kumimoji="1" lang="en-US" altLang="ja-JP" sz="3600" dirty="0" smtClean="0"/>
              <a:t>『</a:t>
            </a:r>
            <a:r>
              <a:rPr lang="ja-JP" altLang="en-US" sz="3600" dirty="0" smtClean="0"/>
              <a:t>負債論</a:t>
            </a:r>
            <a:r>
              <a:rPr lang="en-US" altLang="ja-JP" sz="3600" dirty="0" smtClean="0"/>
              <a:t>』(</a:t>
            </a:r>
            <a:r>
              <a:rPr lang="ja-JP" altLang="en-US" sz="3600" dirty="0" smtClean="0"/>
              <a:t>酒井他訳</a:t>
            </a:r>
            <a:r>
              <a:rPr lang="en-US" altLang="ja-JP" sz="3600" dirty="0" smtClean="0"/>
              <a:t>,2016)</a:t>
            </a:r>
            <a:endParaRPr kumimoji="1" lang="ja-JP" altLang="en-US" sz="3600" dirty="0"/>
          </a:p>
        </p:txBody>
      </p:sp>
      <p:pic>
        <p:nvPicPr>
          <p:cNvPr id="4" name="図 3"/>
          <p:cNvPicPr>
            <a:picLocks noChangeAspect="1"/>
          </p:cNvPicPr>
          <p:nvPr/>
        </p:nvPicPr>
        <p:blipFill>
          <a:blip r:embed="rId2"/>
          <a:stretch>
            <a:fillRect/>
          </a:stretch>
        </p:blipFill>
        <p:spPr>
          <a:xfrm>
            <a:off x="838200" y="2600326"/>
            <a:ext cx="2917825" cy="4022085"/>
          </a:xfrm>
          <a:prstGeom prst="rect">
            <a:avLst/>
          </a:prstGeom>
        </p:spPr>
      </p:pic>
    </p:spTree>
    <p:extLst>
      <p:ext uri="{BB962C8B-B14F-4D97-AF65-F5344CB8AC3E}">
        <p14:creationId xmlns:p14="http://schemas.microsoft.com/office/powerpoint/2010/main" val="56407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中央銀行直接利用論の三類形</a:t>
            </a:r>
            <a:endParaRPr kumimoji="1" lang="ja-JP" altLang="en-US" dirty="0"/>
          </a:p>
        </p:txBody>
      </p:sp>
      <p:sp>
        <p:nvSpPr>
          <p:cNvPr id="3" name="コンテンツ プレースホルダー 2"/>
          <p:cNvSpPr>
            <a:spLocks noGrp="1"/>
          </p:cNvSpPr>
          <p:nvPr>
            <p:ph idx="1"/>
          </p:nvPr>
        </p:nvSpPr>
        <p:spPr>
          <a:xfrm>
            <a:off x="838200" y="1690688"/>
            <a:ext cx="10515600" cy="4486275"/>
          </a:xfrm>
        </p:spPr>
        <p:txBody>
          <a:bodyPr>
            <a:normAutofit/>
          </a:bodyPr>
          <a:lstStyle/>
          <a:p>
            <a:r>
              <a:rPr lang="ja-JP" altLang="en-US" sz="3600" dirty="0" smtClean="0"/>
              <a:t>コービノミクス</a:t>
            </a:r>
            <a:r>
              <a:rPr lang="en-US" altLang="ja-JP" sz="3600" dirty="0" smtClean="0"/>
              <a:t/>
            </a:r>
            <a:br>
              <a:rPr lang="en-US" altLang="ja-JP" sz="3600" dirty="0" smtClean="0"/>
            </a:br>
            <a:r>
              <a:rPr lang="ja-JP" altLang="en-US" sz="3600" dirty="0" smtClean="0"/>
              <a:t>　中央銀行が作った資金を、政策銀行を通じて、公共的意義のある支出に融資する。</a:t>
            </a:r>
            <a:endParaRPr lang="en-US" altLang="ja-JP" sz="3600" dirty="0" smtClean="0"/>
          </a:p>
          <a:p>
            <a:r>
              <a:rPr kumimoji="1" lang="ja-JP" altLang="en-US" sz="3600" dirty="0" smtClean="0"/>
              <a:t>市民配当（狭義のヘリマネ）</a:t>
            </a:r>
            <a:r>
              <a:rPr kumimoji="1" lang="en-US" altLang="ja-JP" sz="3600" dirty="0" smtClean="0"/>
              <a:t/>
            </a:r>
            <a:br>
              <a:rPr kumimoji="1" lang="en-US" altLang="ja-JP" sz="3600" dirty="0" smtClean="0"/>
            </a:br>
            <a:r>
              <a:rPr kumimoji="1" lang="ja-JP" altLang="en-US" sz="3600" dirty="0" smtClean="0"/>
              <a:t>　中央銀行が作った資金を、直接公衆に給付する。</a:t>
            </a:r>
            <a:endParaRPr kumimoji="1" lang="en-US" altLang="ja-JP" sz="3600" dirty="0" smtClean="0"/>
          </a:p>
          <a:p>
            <a:r>
              <a:rPr lang="ja-JP" altLang="en-US" sz="3600" dirty="0" smtClean="0"/>
              <a:t>債務帳消し</a:t>
            </a:r>
            <a:r>
              <a:rPr lang="en-US" altLang="ja-JP" sz="3600" dirty="0" smtClean="0"/>
              <a:t/>
            </a:r>
            <a:br>
              <a:rPr lang="en-US" altLang="ja-JP" sz="3600" dirty="0" smtClean="0"/>
            </a:br>
            <a:r>
              <a:rPr lang="ja-JP" altLang="en-US" sz="3600" dirty="0" smtClean="0"/>
              <a:t>　中央銀行が国債を買って、永久債に転換する。</a:t>
            </a:r>
            <a:endParaRPr lang="en-US" altLang="ja-JP" sz="3600" dirty="0" smtClean="0"/>
          </a:p>
        </p:txBody>
      </p:sp>
    </p:spTree>
    <p:extLst>
      <p:ext uri="{BB962C8B-B14F-4D97-AF65-F5344CB8AC3E}">
        <p14:creationId xmlns:p14="http://schemas.microsoft.com/office/powerpoint/2010/main" val="48298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42975" y="228600"/>
            <a:ext cx="10301288" cy="1981200"/>
          </a:xfrm>
        </p:spPr>
        <p:txBody>
          <a:bodyPr/>
          <a:lstStyle/>
          <a:p>
            <a:pPr algn="ctr"/>
            <a:r>
              <a:rPr lang="ja-JP" altLang="en-US" smtClean="0"/>
              <a:t>市民配当とコービノミクス</a:t>
            </a:r>
            <a:r>
              <a:rPr lang="ja-JP" altLang="en-US" dirty="0"/>
              <a:t>方式をめぐる</a:t>
            </a:r>
            <a:br>
              <a:rPr lang="ja-JP" altLang="en-US" dirty="0"/>
            </a:br>
            <a:r>
              <a:rPr lang="ja-JP" altLang="en-US" dirty="0"/>
              <a:t>欧州左派論客内の論争</a:t>
            </a:r>
          </a:p>
        </p:txBody>
      </p:sp>
      <p:sp>
        <p:nvSpPr>
          <p:cNvPr id="86019" name="Rectangle 3"/>
          <p:cNvSpPr>
            <a:spLocks noGrp="1" noChangeArrowheads="1"/>
          </p:cNvSpPr>
          <p:nvPr>
            <p:ph type="body" idx="1"/>
          </p:nvPr>
        </p:nvSpPr>
        <p:spPr>
          <a:xfrm>
            <a:off x="942975" y="1900238"/>
            <a:ext cx="10144125" cy="4652962"/>
          </a:xfrm>
        </p:spPr>
        <p:txBody>
          <a:bodyPr>
            <a:noAutofit/>
          </a:bodyPr>
          <a:lstStyle/>
          <a:p>
            <a:r>
              <a:rPr lang="ja-JP" altLang="en-US" sz="4000" dirty="0"/>
              <a:t>双方とも「人民の量的緩和」と呼ばれ、政治運動的には並列して提唱されている。</a:t>
            </a:r>
          </a:p>
          <a:p>
            <a:r>
              <a:rPr lang="ja-JP" altLang="en-US" sz="4000" dirty="0" smtClean="0"/>
              <a:t>市民配当側</a:t>
            </a:r>
            <a:r>
              <a:rPr lang="ja-JP" altLang="en-US" sz="4000" dirty="0"/>
              <a:t>：レンルイス</a:t>
            </a:r>
            <a:r>
              <a:rPr lang="ja-JP" altLang="en-US" sz="4000" dirty="0" smtClean="0"/>
              <a:t>、アナトール・カレツキー、エリク・ローナーガン</a:t>
            </a:r>
            <a:r>
              <a:rPr lang="ja-JP" altLang="en-US" sz="4000" dirty="0"/>
              <a:t>。</a:t>
            </a:r>
            <a:r>
              <a:rPr lang="en-US" altLang="ja-JP" sz="4000" dirty="0"/>
              <a:t>(</a:t>
            </a:r>
            <a:r>
              <a:rPr lang="ja-JP" altLang="en-US" sz="4000" dirty="0"/>
              <a:t>ターナー。</a:t>
            </a:r>
            <a:r>
              <a:rPr lang="en-US" altLang="ja-JP" sz="4000" dirty="0"/>
              <a:t>)</a:t>
            </a:r>
          </a:p>
          <a:p>
            <a:r>
              <a:rPr lang="ja-JP" altLang="en-US" sz="4000" dirty="0"/>
              <a:t>コービノミクス側</a:t>
            </a:r>
            <a:r>
              <a:rPr lang="ja-JP" altLang="en-US" sz="4000" dirty="0" smtClean="0"/>
              <a:t>：リチャード・マーフィ</a:t>
            </a:r>
            <a:r>
              <a:rPr lang="ja-JP" altLang="en-US" sz="4000" dirty="0"/>
              <a:t>、</a:t>
            </a:r>
            <a:r>
              <a:rPr lang="ja-JP" altLang="en-US" sz="4000" dirty="0" smtClean="0"/>
              <a:t>ボッカラ、ラフォンティーヌ、バルファキス、欧州左翼党ら。</a:t>
            </a:r>
            <a:r>
              <a:rPr lang="en-US" altLang="ja-JP" sz="4000" dirty="0"/>
              <a:t>(</a:t>
            </a:r>
            <a:r>
              <a:rPr lang="ja-JP" altLang="en-US" sz="4000" dirty="0"/>
              <a:t>ヴェルナー。</a:t>
            </a:r>
            <a:r>
              <a:rPr lang="en-US" altLang="ja-JP" sz="4000" dirty="0"/>
              <a:t>)</a:t>
            </a:r>
          </a:p>
        </p:txBody>
      </p:sp>
    </p:spTree>
    <p:extLst>
      <p:ext uri="{BB962C8B-B14F-4D97-AF65-F5344CB8AC3E}">
        <p14:creationId xmlns:p14="http://schemas.microsoft.com/office/powerpoint/2010/main" val="948886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71475" y="304800"/>
            <a:ext cx="11229975" cy="838200"/>
          </a:xfrm>
        </p:spPr>
        <p:txBody>
          <a:bodyPr>
            <a:normAutofit fontScale="90000"/>
          </a:bodyPr>
          <a:lstStyle/>
          <a:p>
            <a:pPr algn="ctr"/>
            <a:r>
              <a:rPr lang="ja-JP" altLang="en-US" dirty="0" smtClean="0"/>
              <a:t>市民配当派からコービノミクス</a:t>
            </a:r>
            <a:r>
              <a:rPr lang="ja-JP" altLang="en-US" dirty="0"/>
              <a:t>方式への批判</a:t>
            </a:r>
          </a:p>
        </p:txBody>
      </p:sp>
      <p:sp>
        <p:nvSpPr>
          <p:cNvPr id="39939" name="Rectangle 3"/>
          <p:cNvSpPr>
            <a:spLocks noGrp="1" noChangeArrowheads="1"/>
          </p:cNvSpPr>
          <p:nvPr>
            <p:ph type="body" idx="1"/>
          </p:nvPr>
        </p:nvSpPr>
        <p:spPr>
          <a:xfrm>
            <a:off x="1300163" y="1814512"/>
            <a:ext cx="8786812" cy="3086101"/>
          </a:xfrm>
        </p:spPr>
        <p:txBody>
          <a:bodyPr>
            <a:normAutofit/>
          </a:bodyPr>
          <a:lstStyle/>
          <a:p>
            <a:r>
              <a:rPr lang="ja-JP" altLang="en-US" sz="3600" dirty="0"/>
              <a:t>レンルイス：政府が必要とする事業は、「出口」がきても容易にやめられない</a:t>
            </a:r>
            <a:r>
              <a:rPr lang="ja-JP" altLang="en-US" sz="3600" dirty="0" smtClean="0"/>
              <a:t>。</a:t>
            </a:r>
            <a:endParaRPr lang="en-US" altLang="ja-JP" sz="3600" dirty="0" smtClean="0"/>
          </a:p>
          <a:p>
            <a:r>
              <a:rPr lang="ja-JP" altLang="en-US" sz="3600" dirty="0" smtClean="0"/>
              <a:t>ターナー：乱用への法的疑念を招かないためには、資本主義市場経済に対する政府のコミットメントへの信頼が必要。</a:t>
            </a:r>
            <a:endParaRPr lang="en-US" altLang="ja-JP" sz="3600" dirty="0" smtClean="0"/>
          </a:p>
        </p:txBody>
      </p:sp>
    </p:spTree>
    <p:extLst>
      <p:ext uri="{BB962C8B-B14F-4D97-AF65-F5344CB8AC3E}">
        <p14:creationId xmlns:p14="http://schemas.microsoft.com/office/powerpoint/2010/main" val="170233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49325"/>
          </a:xfrm>
        </p:spPr>
        <p:txBody>
          <a:bodyPr/>
          <a:lstStyle/>
          <a:p>
            <a:r>
              <a:rPr kumimoji="1" lang="ja-JP" altLang="en-US" dirty="0" smtClean="0"/>
              <a:t>総選挙マニフェスト付録資料</a:t>
            </a:r>
            <a:endParaRPr kumimoji="1" lang="ja-JP" altLang="en-US" dirty="0"/>
          </a:p>
        </p:txBody>
      </p:sp>
      <p:sp>
        <p:nvSpPr>
          <p:cNvPr id="3" name="コンテンツ プレースホルダー 2"/>
          <p:cNvSpPr>
            <a:spLocks noGrp="1"/>
          </p:cNvSpPr>
          <p:nvPr>
            <p:ph idx="1"/>
          </p:nvPr>
        </p:nvSpPr>
        <p:spPr>
          <a:xfrm>
            <a:off x="500063" y="1314450"/>
            <a:ext cx="11315699" cy="2457450"/>
          </a:xfrm>
        </p:spPr>
        <p:txBody>
          <a:bodyPr>
            <a:normAutofit/>
          </a:bodyPr>
          <a:lstStyle/>
          <a:p>
            <a:r>
              <a:rPr kumimoji="1" lang="ja-JP" altLang="en-US" sz="3600" dirty="0" smtClean="0"/>
              <a:t>経常的な社会政策等の増額</a:t>
            </a:r>
            <a:r>
              <a:rPr kumimoji="1" lang="en-US" altLang="ja-JP" sz="3600" dirty="0" smtClean="0"/>
              <a:t>(</a:t>
            </a:r>
            <a:r>
              <a:rPr kumimoji="1" lang="ja-JP" altLang="en-US" sz="3600" dirty="0" smtClean="0"/>
              <a:t>計</a:t>
            </a:r>
            <a:r>
              <a:rPr kumimoji="1" lang="en-US" altLang="ja-JP" sz="3600" dirty="0" smtClean="0"/>
              <a:t>486</a:t>
            </a:r>
            <a:r>
              <a:rPr kumimoji="1" lang="ja-JP" altLang="en-US" sz="3600" dirty="0" smtClean="0"/>
              <a:t>億ポンド</a:t>
            </a:r>
            <a:r>
              <a:rPr kumimoji="1" lang="en-US" altLang="ja-JP" sz="3600" dirty="0" smtClean="0"/>
              <a:t>=</a:t>
            </a:r>
            <a:r>
              <a:rPr kumimoji="1" lang="ja-JP" altLang="en-US" sz="3600" dirty="0" smtClean="0"/>
              <a:t>約</a:t>
            </a:r>
            <a:r>
              <a:rPr kumimoji="1" lang="en-US" altLang="ja-JP" sz="3600" dirty="0" smtClean="0"/>
              <a:t>7</a:t>
            </a:r>
            <a:r>
              <a:rPr kumimoji="1" lang="ja-JP" altLang="en-US" sz="3600" dirty="0" smtClean="0"/>
              <a:t>兆円</a:t>
            </a:r>
            <a:r>
              <a:rPr kumimoji="1" lang="en-US" altLang="ja-JP" sz="3600" dirty="0" smtClean="0"/>
              <a:t>)</a:t>
            </a:r>
            <a:r>
              <a:rPr kumimoji="1" lang="ja-JP" altLang="en-US" sz="3600" dirty="0" smtClean="0"/>
              <a:t>には、同額の増税財源をつける。</a:t>
            </a:r>
            <a:endParaRPr kumimoji="1" lang="en-US" altLang="ja-JP" sz="3600" dirty="0" smtClean="0"/>
          </a:p>
          <a:p>
            <a:r>
              <a:rPr lang="ja-JP" altLang="en-US" sz="3600" dirty="0" smtClean="0"/>
              <a:t>主にインフラ投資</a:t>
            </a:r>
            <a:r>
              <a:rPr lang="en-US" altLang="ja-JP" sz="3600" dirty="0" smtClean="0"/>
              <a:t>(10</a:t>
            </a:r>
            <a:r>
              <a:rPr lang="ja-JP" altLang="en-US" sz="3600" dirty="0" smtClean="0"/>
              <a:t>年間で</a:t>
            </a:r>
            <a:r>
              <a:rPr lang="en-US" altLang="ja-JP" sz="3600" dirty="0" smtClean="0"/>
              <a:t>2500</a:t>
            </a:r>
            <a:r>
              <a:rPr lang="ja-JP" altLang="en-US" sz="3600" dirty="0" smtClean="0"/>
              <a:t>億ポンド</a:t>
            </a:r>
            <a:r>
              <a:rPr lang="en-US" altLang="ja-JP" sz="3600" dirty="0" smtClean="0"/>
              <a:t>=</a:t>
            </a:r>
            <a:r>
              <a:rPr lang="ja-JP" altLang="en-US" sz="3600" dirty="0" smtClean="0"/>
              <a:t>約</a:t>
            </a:r>
            <a:r>
              <a:rPr lang="en-US" altLang="ja-JP" sz="3600" dirty="0" smtClean="0"/>
              <a:t>36</a:t>
            </a:r>
            <a:r>
              <a:rPr lang="ja-JP" altLang="en-US" sz="3600" dirty="0" smtClean="0"/>
              <a:t>兆円</a:t>
            </a:r>
            <a:r>
              <a:rPr lang="en-US" altLang="ja-JP" sz="3600" dirty="0" smtClean="0"/>
              <a:t>)</a:t>
            </a:r>
            <a:r>
              <a:rPr lang="ja-JP" altLang="en-US" sz="3600" dirty="0" smtClean="0"/>
              <a:t>は、緩和マネーを低利で借りることでまかなう。</a:t>
            </a:r>
            <a:endParaRPr kumimoji="1" lang="en-US" altLang="ja-JP" sz="3600" dirty="0" smtClean="0"/>
          </a:p>
          <a:p>
            <a:endParaRPr kumimoji="1"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1765938177"/>
              </p:ext>
            </p:extLst>
          </p:nvPr>
        </p:nvGraphicFramePr>
        <p:xfrm>
          <a:off x="838200" y="3691464"/>
          <a:ext cx="4805366" cy="2494280"/>
        </p:xfrm>
        <a:graphic>
          <a:graphicData uri="http://schemas.openxmlformats.org/drawingml/2006/table">
            <a:tbl>
              <a:tblPr firstRow="1" bandRow="1">
                <a:tableStyleId>{5C22544A-7EE6-4342-B048-85BDC9FD1C3A}</a:tableStyleId>
              </a:tblPr>
              <a:tblGrid>
                <a:gridCol w="3405188"/>
                <a:gridCol w="1400178"/>
              </a:tblGrid>
              <a:tr h="370840">
                <a:tc>
                  <a:txBody>
                    <a:bodyPr/>
                    <a:lstStyle/>
                    <a:p>
                      <a:r>
                        <a:rPr kumimoji="1" lang="ja-JP" altLang="en-US" b="0" i="0" dirty="0" smtClean="0">
                          <a:latin typeface="Osaka レギュラー−等幅" charset="-128"/>
                          <a:ea typeface="Osaka レギュラー−等幅" charset="-128"/>
                        </a:rPr>
                        <a:t>経常的な支出増公約</a:t>
                      </a:r>
                      <a:endParaRPr kumimoji="1" lang="ja-JP" altLang="en-US" b="0" i="0" dirty="0">
                        <a:latin typeface="Osaka レギュラー−等幅" charset="-128"/>
                        <a:ea typeface="Osaka レギュラー−等幅" charset="-128"/>
                      </a:endParaRPr>
                    </a:p>
                  </a:txBody>
                  <a:tcPr/>
                </a:tc>
                <a:tc>
                  <a:txBody>
                    <a:bodyPr/>
                    <a:lstStyle/>
                    <a:p>
                      <a:pPr algn="r"/>
                      <a:r>
                        <a:rPr kumimoji="1" lang="en-US" altLang="ja-JP" b="0" i="0" dirty="0" smtClean="0">
                          <a:latin typeface="Osaka レギュラー−等幅" charset="-128"/>
                          <a:ea typeface="Osaka レギュラー−等幅" charset="-128"/>
                        </a:rPr>
                        <a:t>10</a:t>
                      </a:r>
                      <a:r>
                        <a:rPr kumimoji="1" lang="ja-JP" altLang="en-US" b="0" i="0" dirty="0" smtClean="0">
                          <a:latin typeface="Osaka レギュラー−等幅" charset="-128"/>
                          <a:ea typeface="Osaka レギュラー−等幅" charset="-128"/>
                        </a:rPr>
                        <a:t>億ポンド</a:t>
                      </a:r>
                      <a:endParaRPr kumimoji="1" lang="ja-JP" altLang="en-US" b="0" i="0" dirty="0">
                        <a:latin typeface="Osaka レギュラー−等幅" charset="-128"/>
                        <a:ea typeface="Osaka レギュラー−等幅" charset="-128"/>
                      </a:endParaRPr>
                    </a:p>
                  </a:txBody>
                  <a:tcPr/>
                </a:tc>
              </a:tr>
              <a:tr h="370840">
                <a:tc>
                  <a:txBody>
                    <a:bodyPr/>
                    <a:lstStyle/>
                    <a:p>
                      <a:r>
                        <a:rPr kumimoji="1" lang="ja-JP" altLang="en-US" b="0" i="0" dirty="0" smtClean="0">
                          <a:latin typeface="Osaka Regular-Mono" charset="-128"/>
                          <a:ea typeface="Osaka Regular-Mono" charset="-128"/>
                          <a:cs typeface="Osaka Regular-Mono" charset="-128"/>
                        </a:rPr>
                        <a:t>教育・保育（大学無償化等）</a:t>
                      </a:r>
                      <a:endParaRPr kumimoji="1" lang="ja-JP" altLang="en-US" b="0" i="0" dirty="0">
                        <a:latin typeface="Osaka Regular-Mono" charset="-128"/>
                        <a:ea typeface="Osaka Regular-Mono" charset="-128"/>
                        <a:cs typeface="Osaka Regular-Mono" charset="-128"/>
                      </a:endParaRPr>
                    </a:p>
                  </a:txBody>
                  <a:tcPr/>
                </a:tc>
                <a:tc>
                  <a:txBody>
                    <a:bodyPr/>
                    <a:lstStyle/>
                    <a:p>
                      <a:pPr algn="r"/>
                      <a:r>
                        <a:rPr kumimoji="1" lang="en-US" altLang="ja-JP" b="0" i="0" dirty="0" smtClean="0">
                          <a:latin typeface="Osaka Regular-Mono" charset="-128"/>
                          <a:ea typeface="Osaka Regular-Mono" charset="-128"/>
                          <a:cs typeface="Osaka Regular-Mono" charset="-128"/>
                        </a:rPr>
                        <a:t>25.3</a:t>
                      </a:r>
                      <a:endParaRPr kumimoji="1" lang="ja-JP" altLang="en-US" b="0" i="0" dirty="0">
                        <a:latin typeface="Osaka Regular-Mono" charset="-128"/>
                        <a:ea typeface="Osaka Regular-Mono" charset="-128"/>
                        <a:cs typeface="Osaka Regular-Mono" charset="-128"/>
                      </a:endParaRPr>
                    </a:p>
                  </a:txBody>
                  <a:tcPr/>
                </a:tc>
              </a:tr>
              <a:tr h="370840">
                <a:tc>
                  <a:txBody>
                    <a:bodyPr/>
                    <a:lstStyle/>
                    <a:p>
                      <a:r>
                        <a:rPr kumimoji="1" lang="ja-JP" altLang="en-US" b="0" i="0" dirty="0" smtClean="0">
                          <a:latin typeface="Osaka Regular-Mono" charset="-128"/>
                          <a:ea typeface="Osaka Regular-Mono" charset="-128"/>
                          <a:cs typeface="Osaka Regular-Mono" charset="-128"/>
                        </a:rPr>
                        <a:t>医療・介護</a:t>
                      </a:r>
                      <a:endParaRPr kumimoji="1" lang="ja-JP" altLang="en-US" b="0" i="0" dirty="0">
                        <a:latin typeface="Osaka Regular-Mono" charset="-128"/>
                        <a:ea typeface="Osaka Regular-Mono" charset="-128"/>
                        <a:cs typeface="Osaka Regular-Mono" charset="-128"/>
                      </a:endParaRPr>
                    </a:p>
                  </a:txBody>
                  <a:tcPr/>
                </a:tc>
                <a:tc>
                  <a:txBody>
                    <a:bodyPr/>
                    <a:lstStyle/>
                    <a:p>
                      <a:pPr algn="r"/>
                      <a:r>
                        <a:rPr kumimoji="1" lang="en-US" altLang="ja-JP" b="0" i="0" dirty="0" smtClean="0">
                          <a:latin typeface="Osaka Regular-Mono" charset="-128"/>
                          <a:ea typeface="Osaka Regular-Mono" charset="-128"/>
                          <a:cs typeface="Osaka Regular-Mono" charset="-128"/>
                        </a:rPr>
                        <a:t>7.7</a:t>
                      </a:r>
                      <a:endParaRPr kumimoji="1" lang="ja-JP" altLang="en-US" b="0" i="0" dirty="0">
                        <a:latin typeface="Osaka Regular-Mono" charset="-128"/>
                        <a:ea typeface="Osaka Regular-Mono" charset="-128"/>
                        <a:cs typeface="Osaka Regular-Mono" charset="-128"/>
                      </a:endParaRPr>
                    </a:p>
                  </a:txBody>
                  <a:tcPr/>
                </a:tc>
              </a:tr>
              <a:tr h="370840">
                <a:tc>
                  <a:txBody>
                    <a:bodyPr/>
                    <a:lstStyle/>
                    <a:p>
                      <a:r>
                        <a:rPr kumimoji="1" lang="ja-JP" altLang="en-US" b="0" i="0" dirty="0" smtClean="0">
                          <a:latin typeface="Osaka Regular-Mono" charset="-128"/>
                          <a:ea typeface="Osaka Regular-Mono" charset="-128"/>
                          <a:cs typeface="Osaka Regular-Mono" charset="-128"/>
                        </a:rPr>
                        <a:t>労働・年金</a:t>
                      </a:r>
                      <a:endParaRPr kumimoji="1" lang="ja-JP" altLang="en-US" b="0" i="0" dirty="0">
                        <a:latin typeface="Osaka Regular-Mono" charset="-128"/>
                        <a:ea typeface="Osaka Regular-Mono" charset="-128"/>
                        <a:cs typeface="Osaka Regular-Mono" charset="-128"/>
                      </a:endParaRPr>
                    </a:p>
                  </a:txBody>
                  <a:tcPr/>
                </a:tc>
                <a:tc>
                  <a:txBody>
                    <a:bodyPr/>
                    <a:lstStyle/>
                    <a:p>
                      <a:pPr algn="r"/>
                      <a:r>
                        <a:rPr kumimoji="1" lang="en-US" altLang="ja-JP" b="0" i="0" dirty="0" smtClean="0">
                          <a:latin typeface="Osaka Regular-Mono" charset="-128"/>
                          <a:ea typeface="Osaka Regular-Mono" charset="-128"/>
                          <a:cs typeface="Osaka Regular-Mono" charset="-128"/>
                        </a:rPr>
                        <a:t>4.6</a:t>
                      </a:r>
                      <a:endParaRPr kumimoji="1" lang="ja-JP" altLang="en-US" b="0" i="0" dirty="0">
                        <a:latin typeface="Osaka Regular-Mono" charset="-128"/>
                        <a:ea typeface="Osaka Regular-Mono" charset="-128"/>
                        <a:cs typeface="Osaka Regular-Mono" charset="-128"/>
                      </a:endParaRPr>
                    </a:p>
                  </a:txBody>
                  <a:tcPr/>
                </a:tc>
              </a:tr>
              <a:tr h="370840">
                <a:tc>
                  <a:txBody>
                    <a:bodyPr/>
                    <a:lstStyle/>
                    <a:p>
                      <a:r>
                        <a:rPr kumimoji="1" lang="ja-JP" altLang="en-US" b="0" i="0" dirty="0" smtClean="0">
                          <a:latin typeface="Osaka Regular-Mono" charset="-128"/>
                          <a:ea typeface="Osaka Regular-Mono" charset="-128"/>
                          <a:cs typeface="Osaka Regular-Mono" charset="-128"/>
                        </a:rPr>
                        <a:t>その他（地方交付金など）</a:t>
                      </a:r>
                      <a:endParaRPr kumimoji="1" lang="en-US" altLang="ja-JP" b="0" i="0" dirty="0" smtClean="0">
                        <a:latin typeface="Osaka Regular-Mono" charset="-128"/>
                        <a:ea typeface="Osaka Regular-Mono" charset="-128"/>
                        <a:cs typeface="Osaka Regular-Mono" charset="-128"/>
                      </a:endParaRPr>
                    </a:p>
                  </a:txBody>
                  <a:tcPr>
                    <a:lnB w="38100" cap="flat" cmpd="sng" algn="ctr">
                      <a:solidFill>
                        <a:schemeClr val="tx1"/>
                      </a:solidFill>
                      <a:prstDash val="solid"/>
                      <a:round/>
                      <a:headEnd type="none" w="med" len="med"/>
                      <a:tailEnd type="none" w="med" len="med"/>
                    </a:lnB>
                  </a:tcPr>
                </a:tc>
                <a:tc>
                  <a:txBody>
                    <a:bodyPr/>
                    <a:lstStyle/>
                    <a:p>
                      <a:pPr algn="r"/>
                      <a:r>
                        <a:rPr kumimoji="1" lang="en-US" altLang="ja-JP" b="0" i="0" dirty="0" smtClean="0">
                          <a:latin typeface="Osaka Regular-Mono" charset="-128"/>
                          <a:ea typeface="Osaka Regular-Mono" charset="-128"/>
                          <a:cs typeface="Osaka Regular-Mono" charset="-128"/>
                        </a:rPr>
                        <a:t>11.1</a:t>
                      </a:r>
                      <a:endParaRPr kumimoji="1" lang="ja-JP" altLang="en-US" b="0" i="0" dirty="0">
                        <a:latin typeface="Osaka Regular-Mono" charset="-128"/>
                        <a:ea typeface="Osaka Regular-Mono" charset="-128"/>
                        <a:cs typeface="Osaka Regular-Mono" charset="-128"/>
                      </a:endParaRPr>
                    </a:p>
                  </a:txBody>
                  <a:tcPr>
                    <a:lnB w="38100" cap="flat" cmpd="sng" algn="ctr">
                      <a:solidFill>
                        <a:schemeClr val="tx1"/>
                      </a:solidFill>
                      <a:prstDash val="solid"/>
                      <a:round/>
                      <a:headEnd type="none" w="med" len="med"/>
                      <a:tailEnd type="none" w="med" len="med"/>
                    </a:lnB>
                  </a:tcPr>
                </a:tc>
              </a:tr>
              <a:tr h="370840">
                <a:tc>
                  <a:txBody>
                    <a:bodyPr/>
                    <a:lstStyle/>
                    <a:p>
                      <a:r>
                        <a:rPr kumimoji="1" lang="ja-JP" altLang="en-US" b="0" i="0" dirty="0" smtClean="0">
                          <a:latin typeface="Osaka Regular-Mono" charset="-128"/>
                          <a:ea typeface="Osaka Regular-Mono" charset="-128"/>
                          <a:cs typeface="Osaka Regular-Mono" charset="-128"/>
                        </a:rPr>
                        <a:t>合計</a:t>
                      </a:r>
                      <a:endParaRPr kumimoji="1" lang="en-US" altLang="ja-JP" b="0" i="0" dirty="0" smtClean="0">
                        <a:latin typeface="Osaka Regular-Mono" charset="-128"/>
                        <a:ea typeface="Osaka Regular-Mono" charset="-128"/>
                        <a:cs typeface="Osaka Regular-Mono" charset="-128"/>
                      </a:endParaRPr>
                    </a:p>
                  </a:txBody>
                  <a:tcPr>
                    <a:lnT w="38100" cap="flat" cmpd="sng" algn="ctr">
                      <a:solidFill>
                        <a:schemeClr val="tx1"/>
                      </a:solidFill>
                      <a:prstDash val="solid"/>
                      <a:round/>
                      <a:headEnd type="none" w="med" len="med"/>
                      <a:tailEnd type="none" w="med" len="med"/>
                    </a:lnT>
                  </a:tcPr>
                </a:tc>
                <a:tc>
                  <a:txBody>
                    <a:bodyPr/>
                    <a:lstStyle/>
                    <a:p>
                      <a:pPr algn="r"/>
                      <a:r>
                        <a:rPr kumimoji="1" lang="en-US" altLang="ja-JP" b="0" i="0" dirty="0" smtClean="0">
                          <a:latin typeface="Osaka Regular-Mono" charset="-128"/>
                          <a:ea typeface="Osaka Regular-Mono" charset="-128"/>
                          <a:cs typeface="Osaka Regular-Mono" charset="-128"/>
                        </a:rPr>
                        <a:t>48.6</a:t>
                      </a:r>
                      <a:endParaRPr kumimoji="1" lang="ja-JP" altLang="en-US" b="0" i="0" dirty="0">
                        <a:latin typeface="Osaka Regular-Mono" charset="-128"/>
                        <a:ea typeface="Osaka Regular-Mono" charset="-128"/>
                        <a:cs typeface="Osaka Regular-Mono" charset="-128"/>
                      </a:endParaRPr>
                    </a:p>
                  </a:txBody>
                  <a:tcPr>
                    <a:lnT w="38100" cap="flat" cmpd="sng" algn="ctr">
                      <a:solidFill>
                        <a:schemeClr val="tx1"/>
                      </a:solidFill>
                      <a:prstDash val="solid"/>
                      <a:round/>
                      <a:headEnd type="none" w="med" len="med"/>
                      <a:tailEnd type="none" w="med" len="med"/>
                    </a:lnT>
                  </a:tcPr>
                </a:tc>
              </a:tr>
            </a:tbl>
          </a:graphicData>
        </a:graphic>
      </p:graphicFrame>
      <p:sp>
        <p:nvSpPr>
          <p:cNvPr id="5" name="テキスト ボックス 4"/>
          <p:cNvSpPr txBox="1"/>
          <p:nvPr/>
        </p:nvSpPr>
        <p:spPr>
          <a:xfrm>
            <a:off x="6286500" y="3648600"/>
            <a:ext cx="5067300" cy="2923877"/>
          </a:xfrm>
          <a:prstGeom prst="rect">
            <a:avLst/>
          </a:prstGeom>
          <a:noFill/>
          <a:ln w="25400">
            <a:solidFill>
              <a:schemeClr val="accent1"/>
            </a:solidFill>
          </a:ln>
        </p:spPr>
        <p:txBody>
          <a:bodyPr wrap="square" rtlCol="0">
            <a:spAutoFit/>
          </a:bodyPr>
          <a:lstStyle/>
          <a:p>
            <a:r>
              <a:rPr lang="ja-JP" altLang="ja-JP" sz="2000" dirty="0">
                <a:latin typeface="Osaka Regular-Mono" charset="-128"/>
                <a:ea typeface="Osaka Regular-Mono" charset="-128"/>
                <a:cs typeface="Osaka Regular-Mono" charset="-128"/>
              </a:rPr>
              <a:t>国家変革基金</a:t>
            </a:r>
            <a:r>
              <a:rPr lang="en-US" altLang="ja-JP" sz="2000" dirty="0">
                <a:latin typeface="Osaka Regular-Mono" charset="-128"/>
                <a:ea typeface="Osaka Regular-Mono" charset="-128"/>
                <a:cs typeface="Osaka Regular-Mono" charset="-128"/>
              </a:rPr>
              <a:t>(National Transformation Fund)</a:t>
            </a:r>
            <a:r>
              <a:rPr lang="ja-JP" altLang="ja-JP" sz="2000" dirty="0" smtClean="0">
                <a:effectLst/>
                <a:latin typeface="Osaka Regular-Mono" charset="-128"/>
                <a:ea typeface="Osaka Regular-Mono" charset="-128"/>
                <a:cs typeface="Osaka Regular-Mono" charset="-128"/>
              </a:rPr>
              <a:t> </a:t>
            </a:r>
            <a:r>
              <a:rPr lang="ja-JP" altLang="en-US" sz="2000" dirty="0" smtClean="0">
                <a:effectLst/>
                <a:latin typeface="Osaka Regular-Mono" charset="-128"/>
                <a:ea typeface="Osaka Regular-Mono" charset="-128"/>
                <a:cs typeface="Osaka Regular-Mono" charset="-128"/>
              </a:rPr>
              <a:t>を通じてインフラ投資</a:t>
            </a:r>
            <a:endParaRPr lang="en-US" altLang="ja-JP" sz="2000" dirty="0" smtClean="0">
              <a:effectLst/>
              <a:latin typeface="Osaka Regular-Mono" charset="-128"/>
              <a:ea typeface="Osaka Regular-Mono" charset="-128"/>
              <a:cs typeface="Osaka Regular-Mono" charset="-128"/>
            </a:endParaRPr>
          </a:p>
          <a:p>
            <a:endParaRPr kumimoji="1" lang="en-US" altLang="ja-JP" dirty="0">
              <a:latin typeface="Osaka Regular-Mono" charset="-128"/>
              <a:ea typeface="Osaka Regular-Mono" charset="-128"/>
              <a:cs typeface="Osaka Regular-Mono" charset="-128"/>
            </a:endParaRPr>
          </a:p>
          <a:p>
            <a:r>
              <a:rPr lang="ja-JP" altLang="ja-JP" dirty="0">
                <a:latin typeface="Osaka Regular-Mono" charset="-128"/>
                <a:ea typeface="Osaka Regular-Mono" charset="-128"/>
                <a:cs typeface="Osaka Regular-Mono" charset="-128"/>
              </a:rPr>
              <a:t>新幹線</a:t>
            </a:r>
            <a:r>
              <a:rPr lang="en-US" altLang="ja-JP" dirty="0">
                <a:latin typeface="Osaka Regular-Mono" charset="-128"/>
                <a:ea typeface="Osaka Regular-Mono" charset="-128"/>
                <a:cs typeface="Osaka Regular-Mono" charset="-128"/>
              </a:rPr>
              <a:t>[HS2]</a:t>
            </a:r>
            <a:r>
              <a:rPr lang="ja-JP" altLang="ja-JP" dirty="0">
                <a:latin typeface="Osaka Regular-Mono" charset="-128"/>
                <a:ea typeface="Osaka Regular-Mono" charset="-128"/>
                <a:cs typeface="Osaka Regular-Mono" charset="-128"/>
              </a:rPr>
              <a:t>をスコットランドまで</a:t>
            </a:r>
            <a:r>
              <a:rPr lang="ja-JP" altLang="ja-JP" dirty="0" smtClean="0">
                <a:latin typeface="Osaka Regular-Mono" charset="-128"/>
                <a:ea typeface="Osaka Regular-Mono" charset="-128"/>
                <a:cs typeface="Osaka Regular-Mono" charset="-128"/>
              </a:rPr>
              <a:t>延長</a:t>
            </a:r>
            <a:r>
              <a:rPr lang="ja-JP" altLang="en-US" dirty="0" smtClean="0">
                <a:latin typeface="Osaka Regular-Mono" charset="-128"/>
                <a:ea typeface="Osaka Regular-Mono" charset="-128"/>
                <a:cs typeface="Osaka Regular-Mono" charset="-128"/>
              </a:rPr>
              <a:t>。</a:t>
            </a:r>
            <a:endParaRPr lang="en-US" altLang="ja-JP" dirty="0" smtClean="0">
              <a:latin typeface="Osaka Regular-Mono" charset="-128"/>
              <a:ea typeface="Osaka Regular-Mono" charset="-128"/>
              <a:cs typeface="Osaka Regular-Mono" charset="-128"/>
            </a:endParaRPr>
          </a:p>
          <a:p>
            <a:r>
              <a:rPr lang="ja-JP" altLang="ja-JP" dirty="0" smtClean="0">
                <a:latin typeface="Osaka Regular-Mono" charset="-128"/>
                <a:ea typeface="Osaka Regular-Mono" charset="-128"/>
                <a:cs typeface="Osaka Regular-Mono" charset="-128"/>
              </a:rPr>
              <a:t>北部</a:t>
            </a:r>
            <a:r>
              <a:rPr lang="ja-JP" altLang="ja-JP" dirty="0">
                <a:latin typeface="Osaka Regular-Mono" charset="-128"/>
                <a:ea typeface="Osaka Regular-Mono" charset="-128"/>
                <a:cs typeface="Osaka Regular-Mono" charset="-128"/>
              </a:rPr>
              <a:t>に横断鉄道</a:t>
            </a:r>
            <a:r>
              <a:rPr lang="en-US" altLang="ja-JP" dirty="0">
                <a:latin typeface="Osaka Regular-Mono" charset="-128"/>
                <a:ea typeface="Osaka Regular-Mono" charset="-128"/>
                <a:cs typeface="Osaka Regular-Mono" charset="-128"/>
              </a:rPr>
              <a:t>[</a:t>
            </a:r>
            <a:r>
              <a:rPr lang="en-US" altLang="ja-JP" dirty="0" err="1">
                <a:latin typeface="Osaka Regular-Mono" charset="-128"/>
                <a:ea typeface="Osaka Regular-Mono" charset="-128"/>
                <a:cs typeface="Osaka Regular-Mono" charset="-128"/>
              </a:rPr>
              <a:t>Crossrail</a:t>
            </a:r>
            <a:r>
              <a:rPr lang="en-US" altLang="ja-JP" dirty="0" smtClean="0">
                <a:latin typeface="Osaka Regular-Mono" charset="-128"/>
                <a:ea typeface="Osaka Regular-Mono" charset="-128"/>
                <a:cs typeface="Osaka Regular-Mono" charset="-128"/>
              </a:rPr>
              <a:t>]</a:t>
            </a:r>
            <a:r>
              <a:rPr lang="ja-JP" altLang="ja-JP" dirty="0" smtClean="0">
                <a:latin typeface="Osaka Regular-Mono" charset="-128"/>
                <a:ea typeface="Osaka Regular-Mono" charset="-128"/>
                <a:cs typeface="Osaka Regular-Mono" charset="-128"/>
              </a:rPr>
              <a:t>建設</a:t>
            </a:r>
            <a:r>
              <a:rPr lang="ja-JP" altLang="en-US" dirty="0" smtClean="0">
                <a:latin typeface="Osaka Regular-Mono" charset="-128"/>
                <a:ea typeface="Osaka Regular-Mono" charset="-128"/>
                <a:cs typeface="Osaka Regular-Mono" charset="-128"/>
              </a:rPr>
              <a:t>。</a:t>
            </a:r>
            <a:endParaRPr lang="en-US" altLang="ja-JP" dirty="0" smtClean="0">
              <a:latin typeface="Osaka Regular-Mono" charset="-128"/>
              <a:ea typeface="Osaka Regular-Mono" charset="-128"/>
              <a:cs typeface="Osaka Regular-Mono" charset="-128"/>
            </a:endParaRPr>
          </a:p>
          <a:p>
            <a:r>
              <a:rPr lang="ja-JP" altLang="ja-JP" dirty="0" smtClean="0">
                <a:latin typeface="Osaka Regular-Mono" charset="-128"/>
                <a:ea typeface="Osaka Regular-Mono" charset="-128"/>
                <a:cs typeface="Osaka Regular-Mono" charset="-128"/>
              </a:rPr>
              <a:t>ブライトン</a:t>
            </a:r>
            <a:r>
              <a:rPr lang="ja-JP" altLang="ja-JP" dirty="0">
                <a:latin typeface="Osaka Regular-Mono" charset="-128"/>
                <a:ea typeface="Osaka Regular-Mono" charset="-128"/>
                <a:cs typeface="Osaka Regular-Mono" charset="-128"/>
              </a:rPr>
              <a:t>本線</a:t>
            </a:r>
            <a:r>
              <a:rPr lang="en-US" altLang="ja-JP" dirty="0">
                <a:latin typeface="Osaka Regular-Mono" charset="-128"/>
                <a:ea typeface="Osaka Regular-Mono" charset="-128"/>
                <a:cs typeface="Osaka Regular-Mono" charset="-128"/>
              </a:rPr>
              <a:t>[Brighton mainline</a:t>
            </a:r>
            <a:r>
              <a:rPr lang="en-US" altLang="ja-JP" dirty="0" smtClean="0">
                <a:latin typeface="Osaka Regular-Mono" charset="-128"/>
                <a:ea typeface="Osaka Regular-Mono" charset="-128"/>
                <a:cs typeface="Osaka Regular-Mono" charset="-128"/>
              </a:rPr>
              <a:t>]</a:t>
            </a:r>
            <a:r>
              <a:rPr lang="ja-JP" altLang="ja-JP" dirty="0" smtClean="0">
                <a:latin typeface="Osaka Regular-Mono" charset="-128"/>
                <a:ea typeface="Osaka Regular-Mono" charset="-128"/>
                <a:cs typeface="Osaka Regular-Mono" charset="-128"/>
              </a:rPr>
              <a:t>建設</a:t>
            </a:r>
            <a:r>
              <a:rPr lang="ja-JP" altLang="en-US" dirty="0" smtClean="0">
                <a:latin typeface="Osaka Regular-Mono" charset="-128"/>
                <a:ea typeface="Osaka Regular-Mono" charset="-128"/>
                <a:cs typeface="Osaka Regular-Mono" charset="-128"/>
              </a:rPr>
              <a:t>。</a:t>
            </a:r>
            <a:endParaRPr lang="en-US" altLang="ja-JP" dirty="0" smtClean="0">
              <a:latin typeface="Osaka Regular-Mono" charset="-128"/>
              <a:ea typeface="Osaka Regular-Mono" charset="-128"/>
              <a:cs typeface="Osaka Regular-Mono" charset="-128"/>
            </a:endParaRPr>
          </a:p>
          <a:p>
            <a:r>
              <a:rPr lang="ja-JP" altLang="ja-JP" dirty="0" smtClean="0">
                <a:latin typeface="Osaka Regular-Mono" charset="-128"/>
                <a:ea typeface="Osaka Regular-Mono" charset="-128"/>
                <a:cs typeface="Osaka Regular-Mono" charset="-128"/>
              </a:rPr>
              <a:t>鉄道</a:t>
            </a:r>
            <a:r>
              <a:rPr lang="ja-JP" altLang="en-US" dirty="0" smtClean="0">
                <a:latin typeface="Osaka Regular-Mono" charset="-128"/>
                <a:ea typeface="Osaka Regular-Mono" charset="-128"/>
                <a:cs typeface="Osaka Regular-Mono" charset="-128"/>
              </a:rPr>
              <a:t>全線</a:t>
            </a:r>
            <a:r>
              <a:rPr lang="ja-JP" altLang="ja-JP" dirty="0" smtClean="0">
                <a:latin typeface="Osaka Regular-Mono" charset="-128"/>
                <a:ea typeface="Osaka Regular-Mono" charset="-128"/>
                <a:cs typeface="Osaka Regular-Mono" charset="-128"/>
              </a:rPr>
              <a:t>電化</a:t>
            </a:r>
            <a:r>
              <a:rPr lang="ja-JP" altLang="en-US" dirty="0" smtClean="0">
                <a:latin typeface="Osaka Regular-Mono" charset="-128"/>
                <a:ea typeface="Osaka Regular-Mono" charset="-128"/>
                <a:cs typeface="Osaka Regular-Mono" charset="-128"/>
              </a:rPr>
              <a:t>。</a:t>
            </a:r>
            <a:endParaRPr lang="en-US" altLang="ja-JP" dirty="0" smtClean="0">
              <a:latin typeface="Osaka Regular-Mono" charset="-128"/>
              <a:ea typeface="Osaka Regular-Mono" charset="-128"/>
              <a:cs typeface="Osaka Regular-Mono" charset="-128"/>
            </a:endParaRPr>
          </a:p>
          <a:p>
            <a:r>
              <a:rPr lang="ja-JP" altLang="ja-JP" dirty="0" smtClean="0">
                <a:latin typeface="Osaka Regular-Mono" charset="-128"/>
                <a:ea typeface="Osaka Regular-Mono" charset="-128"/>
                <a:cs typeface="Osaka Regular-Mono" charset="-128"/>
              </a:rPr>
              <a:t>低炭素</a:t>
            </a:r>
            <a:r>
              <a:rPr lang="ja-JP" altLang="ja-JP" dirty="0">
                <a:latin typeface="Osaka Regular-Mono" charset="-128"/>
                <a:ea typeface="Osaka Regular-Mono" charset="-128"/>
                <a:cs typeface="Osaka Regular-Mono" charset="-128"/>
              </a:rPr>
              <a:t>ガス発電や再生可能電源に</a:t>
            </a:r>
            <a:r>
              <a:rPr lang="ja-JP" altLang="ja-JP" dirty="0" smtClean="0">
                <a:latin typeface="Osaka Regular-Mono" charset="-128"/>
                <a:ea typeface="Osaka Regular-Mono" charset="-128"/>
                <a:cs typeface="Osaka Regular-Mono" charset="-128"/>
              </a:rPr>
              <a:t>投資</a:t>
            </a:r>
            <a:r>
              <a:rPr lang="ja-JP" altLang="en-US" dirty="0" smtClean="0">
                <a:latin typeface="Osaka Regular-Mono" charset="-128"/>
                <a:ea typeface="Osaka Regular-Mono" charset="-128"/>
                <a:cs typeface="Osaka Regular-Mono" charset="-128"/>
              </a:rPr>
              <a:t>。</a:t>
            </a:r>
            <a:endParaRPr lang="en-US" altLang="ja-JP" dirty="0" smtClean="0">
              <a:latin typeface="Osaka Regular-Mono" charset="-128"/>
              <a:ea typeface="Osaka Regular-Mono" charset="-128"/>
              <a:cs typeface="Osaka Regular-Mono" charset="-128"/>
            </a:endParaRPr>
          </a:p>
          <a:p>
            <a:r>
              <a:rPr lang="en-US" altLang="ja-JP" dirty="0" smtClean="0">
                <a:latin typeface="Osaka Regular-Mono" charset="-128"/>
                <a:ea typeface="Osaka Regular-Mono" charset="-128"/>
                <a:cs typeface="Osaka Regular-Mono" charset="-128"/>
              </a:rPr>
              <a:t>2022</a:t>
            </a:r>
            <a:r>
              <a:rPr lang="ja-JP" altLang="ja-JP" dirty="0">
                <a:latin typeface="Osaka Regular-Mono" charset="-128"/>
                <a:ea typeface="Osaka Regular-Mono" charset="-128"/>
                <a:cs typeface="Osaka Regular-Mono" charset="-128"/>
              </a:rPr>
              <a:t>年までに誰もが超高速</a:t>
            </a:r>
            <a:r>
              <a:rPr lang="ja-JP" altLang="ja-JP" dirty="0" smtClean="0">
                <a:latin typeface="Osaka Regular-Mono" charset="-128"/>
                <a:ea typeface="Osaka Regular-Mono" charset="-128"/>
                <a:cs typeface="Osaka Regular-Mono" charset="-128"/>
              </a:rPr>
              <a:t>ブロードバンド</a:t>
            </a:r>
            <a:r>
              <a:rPr lang="ja-JP" altLang="en-US" dirty="0" smtClean="0">
                <a:latin typeface="Osaka Regular-Mono" charset="-128"/>
                <a:ea typeface="Osaka Regular-Mono" charset="-128"/>
                <a:cs typeface="Osaka Regular-Mono" charset="-128"/>
              </a:rPr>
              <a:t>。</a:t>
            </a:r>
            <a:endParaRPr lang="en-US" altLang="ja-JP" dirty="0" smtClean="0">
              <a:latin typeface="Osaka Regular-Mono" charset="-128"/>
              <a:ea typeface="Osaka Regular-Mono" charset="-128"/>
              <a:cs typeface="Osaka Regular-Mono" charset="-128"/>
            </a:endParaRPr>
          </a:p>
          <a:p>
            <a:r>
              <a:rPr lang="ja-JP" altLang="en-US" dirty="0" smtClean="0">
                <a:latin typeface="Osaka Regular-Mono" charset="-128"/>
                <a:ea typeface="Osaka Regular-Mono" charset="-128"/>
                <a:cs typeface="Osaka Regular-Mono" charset="-128"/>
              </a:rPr>
              <a:t>その他、</a:t>
            </a:r>
            <a:r>
              <a:rPr lang="ja-JP" altLang="ja-JP" dirty="0" smtClean="0">
                <a:latin typeface="Osaka Regular-Mono" charset="-128"/>
                <a:ea typeface="Osaka Regular-Mono" charset="-128"/>
                <a:cs typeface="Osaka Regular-Mono" charset="-128"/>
              </a:rPr>
              <a:t>研究資金</a:t>
            </a:r>
            <a:r>
              <a:rPr lang="ja-JP" altLang="en-US" dirty="0" smtClean="0">
                <a:latin typeface="Osaka Regular-Mono" charset="-128"/>
                <a:ea typeface="Osaka Regular-Mono" charset="-128"/>
                <a:cs typeface="Osaka Regular-Mono" charset="-128"/>
              </a:rPr>
              <a:t>、住宅など</a:t>
            </a:r>
            <a:r>
              <a:rPr lang="ja-JP" altLang="en-US" dirty="0" smtClean="0">
                <a:effectLst/>
                <a:latin typeface="Osaka Regular-Mono" charset="-128"/>
                <a:ea typeface="Osaka Regular-Mono" charset="-128"/>
                <a:cs typeface="Osaka Regular-Mono" charset="-128"/>
              </a:rPr>
              <a:t>。</a:t>
            </a:r>
            <a:endParaRPr kumimoji="1" lang="ja-JP" altLang="en-US" dirty="0">
              <a:latin typeface="Osaka Regular-Mono" charset="-128"/>
              <a:ea typeface="Osaka Regular-Mono" charset="-128"/>
              <a:cs typeface="Osaka Regular-Mono" charset="-128"/>
            </a:endParaRPr>
          </a:p>
        </p:txBody>
      </p:sp>
      <p:sp>
        <p:nvSpPr>
          <p:cNvPr id="6" name="テキスト ボックス 5"/>
          <p:cNvSpPr txBox="1"/>
          <p:nvPr/>
        </p:nvSpPr>
        <p:spPr>
          <a:xfrm>
            <a:off x="228600" y="6148914"/>
            <a:ext cx="5378395" cy="246221"/>
          </a:xfrm>
          <a:prstGeom prst="rect">
            <a:avLst/>
          </a:prstGeom>
          <a:noFill/>
        </p:spPr>
        <p:txBody>
          <a:bodyPr wrap="none" rtlCol="0">
            <a:spAutoFit/>
          </a:bodyPr>
          <a:lstStyle/>
          <a:p>
            <a:r>
              <a:rPr lang="en-US" altLang="ja-JP" sz="1000" dirty="0">
                <a:latin typeface="Osaka Regular-Mono" charset="-128"/>
                <a:ea typeface="Osaka Regular-Mono" charset="-128"/>
                <a:cs typeface="Osaka Regular-Mono" charset="-128"/>
              </a:rPr>
              <a:t>http://</a:t>
            </a:r>
            <a:r>
              <a:rPr lang="en-US" altLang="ja-JP" sz="1000" dirty="0" err="1">
                <a:latin typeface="Osaka Regular-Mono" charset="-128"/>
                <a:ea typeface="Osaka Regular-Mono" charset="-128"/>
                <a:cs typeface="Osaka Regular-Mono" charset="-128"/>
              </a:rPr>
              <a:t>www.labour.org.uk</a:t>
            </a:r>
            <a:r>
              <a:rPr lang="en-US" altLang="ja-JP" sz="1000" dirty="0">
                <a:latin typeface="Osaka Regular-Mono" charset="-128"/>
                <a:ea typeface="Osaka Regular-Mono" charset="-128"/>
                <a:cs typeface="Osaka Regular-Mono" charset="-128"/>
              </a:rPr>
              <a:t>/page/-/Images/manifesto-2017/FUNDING-BRITAINS-FUTURE.PDF</a:t>
            </a:r>
            <a:endParaRPr kumimoji="1" lang="ja-JP" altLang="en-US" sz="1000" dirty="0">
              <a:latin typeface="Osaka Regular-Mono" charset="-128"/>
              <a:ea typeface="Osaka Regular-Mono" charset="-128"/>
              <a:cs typeface="Osaka Regular-Mono" charset="-128"/>
            </a:endParaRPr>
          </a:p>
        </p:txBody>
      </p:sp>
    </p:spTree>
    <p:extLst>
      <p:ext uri="{BB962C8B-B14F-4D97-AF65-F5344CB8AC3E}">
        <p14:creationId xmlns:p14="http://schemas.microsoft.com/office/powerpoint/2010/main" val="669683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00113" y="304800"/>
            <a:ext cx="10558462" cy="838200"/>
          </a:xfrm>
        </p:spPr>
        <p:txBody>
          <a:bodyPr/>
          <a:lstStyle/>
          <a:p>
            <a:r>
              <a:rPr lang="ja-JP" altLang="en-US" dirty="0"/>
              <a:t>コービノミクス方式へ</a:t>
            </a:r>
            <a:r>
              <a:rPr lang="ja-JP" altLang="en-US" dirty="0" smtClean="0"/>
              <a:t>の松尾のコメント</a:t>
            </a:r>
            <a:endParaRPr lang="ja-JP" altLang="en-US" dirty="0"/>
          </a:p>
        </p:txBody>
      </p:sp>
      <p:sp>
        <p:nvSpPr>
          <p:cNvPr id="39939" name="Rectangle 3"/>
          <p:cNvSpPr>
            <a:spLocks noGrp="1" noChangeArrowheads="1"/>
          </p:cNvSpPr>
          <p:nvPr>
            <p:ph type="body" idx="1"/>
          </p:nvPr>
        </p:nvSpPr>
        <p:spPr>
          <a:xfrm>
            <a:off x="1114425" y="1285875"/>
            <a:ext cx="10044113" cy="5229225"/>
          </a:xfrm>
        </p:spPr>
        <p:txBody>
          <a:bodyPr>
            <a:normAutofit/>
          </a:bodyPr>
          <a:lstStyle/>
          <a:p>
            <a:r>
              <a:rPr lang="ja-JP" altLang="en-US" sz="3600" dirty="0" smtClean="0"/>
              <a:t>日本の量的緩和下の財投と本質的に同じ。</a:t>
            </a:r>
            <a:endParaRPr lang="en-US" altLang="ja-JP" sz="3600" dirty="0" smtClean="0"/>
          </a:p>
          <a:p>
            <a:r>
              <a:rPr lang="ja-JP" altLang="en-US" sz="3600" dirty="0" smtClean="0"/>
              <a:t>ストック建設は緩和マネーで、経常支出は増税でという振り分け。意味があるか？</a:t>
            </a:r>
            <a:endParaRPr lang="en-US" altLang="ja-JP" sz="3600" dirty="0" smtClean="0"/>
          </a:p>
          <a:p>
            <a:r>
              <a:rPr lang="ja-JP" altLang="en-US" sz="3600" dirty="0" smtClean="0"/>
              <a:t>焦げ付いて</a:t>
            </a:r>
            <a:r>
              <a:rPr lang="ja-JP" altLang="en-US" sz="3600" dirty="0"/>
              <a:t>も誰の損にもならない融資は、不良債権を織り込む。返済した者としない者との間の公平さの問題。</a:t>
            </a:r>
          </a:p>
          <a:p>
            <a:r>
              <a:rPr lang="ja-JP" altLang="en-US" sz="3600" dirty="0" smtClean="0"/>
              <a:t>ＭＢの恒久増を前提しないので、ヘリマネではない→</a:t>
            </a:r>
            <a:r>
              <a:rPr lang="en-US" altLang="ja-JP" sz="3600" dirty="0" smtClean="0"/>
              <a:t> </a:t>
            </a:r>
            <a:r>
              <a:rPr lang="ja-JP" altLang="en-US" sz="3600" dirty="0" smtClean="0"/>
              <a:t>返済</a:t>
            </a:r>
            <a:r>
              <a:rPr lang="ja-JP" altLang="en-US" sz="3600" dirty="0"/>
              <a:t>を前提するスキームは、将来の増税に備えて支出抑制</a:t>
            </a:r>
            <a:r>
              <a:rPr lang="ja-JP" altLang="en-US" sz="3600" dirty="0" smtClean="0"/>
              <a:t>？「</a:t>
            </a:r>
            <a:r>
              <a:rPr lang="ja-JP" altLang="en-US" sz="3600" dirty="0"/>
              <a:t>リカードの等価命題」</a:t>
            </a:r>
          </a:p>
        </p:txBody>
      </p:sp>
      <p:sp>
        <p:nvSpPr>
          <p:cNvPr id="2" name="円形吹き出し 1"/>
          <p:cNvSpPr/>
          <p:nvPr/>
        </p:nvSpPr>
        <p:spPr>
          <a:xfrm>
            <a:off x="157164" y="4629149"/>
            <a:ext cx="1171574" cy="2028825"/>
          </a:xfrm>
          <a:prstGeom prst="wedgeEllipseCallout">
            <a:avLst>
              <a:gd name="adj1" fmla="val 58813"/>
              <a:gd name="adj2" fmla="val 14839"/>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dirty="0" smtClean="0"/>
              <a:t>ターナーも指摘</a:t>
            </a:r>
            <a:endParaRPr kumimoji="1" lang="ja-JP" altLang="en-US" dirty="0"/>
          </a:p>
        </p:txBody>
      </p:sp>
    </p:spTree>
    <p:extLst>
      <p:ext uri="{BB962C8B-B14F-4D97-AF65-F5344CB8AC3E}">
        <p14:creationId xmlns:p14="http://schemas.microsoft.com/office/powerpoint/2010/main" val="20458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ヘリマネ側への反論</a:t>
            </a:r>
            <a:endParaRPr kumimoji="1" lang="ja-JP" altLang="en-US" dirty="0"/>
          </a:p>
        </p:txBody>
      </p:sp>
      <p:sp>
        <p:nvSpPr>
          <p:cNvPr id="3" name="コンテンツ プレースホルダー 2"/>
          <p:cNvSpPr>
            <a:spLocks noGrp="1"/>
          </p:cNvSpPr>
          <p:nvPr>
            <p:ph idx="1"/>
          </p:nvPr>
        </p:nvSpPr>
        <p:spPr>
          <a:xfrm>
            <a:off x="838200" y="1500188"/>
            <a:ext cx="10515600" cy="4943475"/>
          </a:xfrm>
        </p:spPr>
        <p:txBody>
          <a:bodyPr>
            <a:normAutofit/>
          </a:bodyPr>
          <a:lstStyle/>
          <a:p>
            <a:r>
              <a:rPr kumimoji="1" lang="ja-JP" altLang="en-US" sz="3600" dirty="0" smtClean="0"/>
              <a:t>ウッドフォード：</a:t>
            </a:r>
            <a:r>
              <a:rPr kumimoji="1" lang="en-US" altLang="ja-JP" sz="3600" dirty="0" smtClean="0"/>
              <a:t/>
            </a:r>
            <a:br>
              <a:rPr kumimoji="1" lang="en-US" altLang="ja-JP" sz="3600" dirty="0" smtClean="0"/>
            </a:br>
            <a:r>
              <a:rPr lang="ja-JP" altLang="ja-JP" sz="3600" dirty="0" smtClean="0"/>
              <a:t>将来</a:t>
            </a:r>
            <a:r>
              <a:rPr lang="ja-JP" altLang="ja-JP" sz="3600" dirty="0"/>
              <a:t>長期的に名目ＧＤＰが</a:t>
            </a:r>
            <a:r>
              <a:rPr lang="ja-JP" altLang="ja-JP" sz="3600" dirty="0" smtClean="0"/>
              <a:t>増える</a:t>
            </a:r>
            <a:r>
              <a:rPr lang="ja-JP" altLang="en-US" sz="3600" dirty="0" smtClean="0"/>
              <a:t>コミットメント</a:t>
            </a:r>
            <a:r>
              <a:rPr lang="en-US" altLang="ja-JP" sz="3600" dirty="0" smtClean="0"/>
              <a:t> </a:t>
            </a:r>
            <a:r>
              <a:rPr lang="ja-JP" altLang="en-US" sz="3600" dirty="0" smtClean="0"/>
              <a:t>→</a:t>
            </a:r>
            <a:r>
              <a:rPr lang="en-US" altLang="ja-JP" sz="3600" dirty="0" smtClean="0"/>
              <a:t> </a:t>
            </a:r>
            <a:r>
              <a:rPr lang="ja-JP" altLang="ja-JP" sz="3600" dirty="0" smtClean="0"/>
              <a:t>相応</a:t>
            </a:r>
            <a:r>
              <a:rPr lang="ja-JP" altLang="ja-JP" sz="3600" dirty="0"/>
              <a:t>してマネタリーベースも</a:t>
            </a:r>
            <a:r>
              <a:rPr lang="ja-JP" altLang="ja-JP" sz="3600" dirty="0" smtClean="0"/>
              <a:t>増え続ける</a:t>
            </a:r>
            <a:r>
              <a:rPr lang="en-US" altLang="ja-JP" sz="3600" dirty="0" smtClean="0"/>
              <a:t> </a:t>
            </a:r>
            <a:r>
              <a:rPr lang="ja-JP" altLang="en-US" sz="3600" dirty="0" smtClean="0"/>
              <a:t>→</a:t>
            </a:r>
            <a:r>
              <a:rPr lang="en-US" altLang="ja-JP" sz="3600" dirty="0" smtClean="0"/>
              <a:t> </a:t>
            </a:r>
            <a:r>
              <a:rPr lang="ja-JP" altLang="ja-JP" sz="3600" dirty="0" smtClean="0"/>
              <a:t>その</a:t>
            </a:r>
            <a:r>
              <a:rPr lang="ja-JP" altLang="ja-JP" sz="3600" dirty="0"/>
              <a:t>見合いとして中央銀行の金庫に、返済されることのない国債が増え続ける</a:t>
            </a:r>
            <a:r>
              <a:rPr lang="ja-JP" altLang="ja-JP" sz="3600" dirty="0" smtClean="0">
                <a:effectLst/>
              </a:rPr>
              <a:t> </a:t>
            </a:r>
            <a:r>
              <a:rPr lang="ja-JP" altLang="en-US" sz="3600" dirty="0" smtClean="0">
                <a:effectLst/>
              </a:rPr>
              <a:t>→</a:t>
            </a:r>
            <a:r>
              <a:rPr lang="en-US" altLang="ja-JP" sz="3600" dirty="0" smtClean="0">
                <a:effectLst/>
              </a:rPr>
              <a:t> </a:t>
            </a:r>
            <a:r>
              <a:rPr lang="ja-JP" altLang="en-US" sz="3600" dirty="0" smtClean="0">
                <a:effectLst/>
              </a:rPr>
              <a:t>増税して返済する必要なし</a:t>
            </a:r>
            <a:r>
              <a:rPr lang="en-US" altLang="ja-JP" sz="3600" dirty="0" smtClean="0">
                <a:effectLst/>
              </a:rPr>
              <a:t> </a:t>
            </a:r>
            <a:r>
              <a:rPr lang="ja-JP" altLang="en-US" sz="3600" dirty="0" smtClean="0">
                <a:effectLst/>
              </a:rPr>
              <a:t>→</a:t>
            </a:r>
            <a:r>
              <a:rPr lang="en-US" altLang="ja-JP" sz="3600" dirty="0" smtClean="0">
                <a:effectLst/>
              </a:rPr>
              <a:t> </a:t>
            </a:r>
            <a:r>
              <a:rPr lang="ja-JP" altLang="en-US" sz="3600" dirty="0" smtClean="0"/>
              <a:t>公衆の</a:t>
            </a:r>
            <a:r>
              <a:rPr lang="ja-JP" altLang="en-US" sz="3600" dirty="0" smtClean="0">
                <a:effectLst/>
              </a:rPr>
              <a:t>支出抑制効果なし。</a:t>
            </a:r>
            <a:endParaRPr lang="en-US" altLang="ja-JP" sz="3600" dirty="0" smtClean="0">
              <a:effectLst/>
            </a:endParaRPr>
          </a:p>
          <a:p>
            <a:r>
              <a:rPr lang="ja-JP" altLang="ja-JP" sz="3600" dirty="0"/>
              <a:t>中央銀行と政府が独立に意思決定できる分</a:t>
            </a:r>
            <a:r>
              <a:rPr lang="ja-JP" altLang="ja-JP" sz="3600" dirty="0" smtClean="0">
                <a:effectLst/>
              </a:rPr>
              <a:t> </a:t>
            </a:r>
            <a:r>
              <a:rPr lang="ja-JP" altLang="en-US" sz="3600" dirty="0" smtClean="0">
                <a:effectLst/>
              </a:rPr>
              <a:t>、ヘリマネよりもよい。</a:t>
            </a:r>
            <a:endParaRPr kumimoji="1" lang="ja-JP" altLang="en-US" sz="3600" dirty="0"/>
          </a:p>
        </p:txBody>
      </p:sp>
    </p:spTree>
    <p:extLst>
      <p:ext uri="{BB962C8B-B14F-4D97-AF65-F5344CB8AC3E}">
        <p14:creationId xmlns:p14="http://schemas.microsoft.com/office/powerpoint/2010/main" val="1508255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ヘリマネ側の反々論</a:t>
            </a:r>
            <a:endParaRPr kumimoji="1" lang="ja-JP" altLang="en-US" dirty="0"/>
          </a:p>
        </p:txBody>
      </p:sp>
      <p:sp>
        <p:nvSpPr>
          <p:cNvPr id="3" name="コンテンツ プレースホルダー 2"/>
          <p:cNvSpPr>
            <a:spLocks noGrp="1"/>
          </p:cNvSpPr>
          <p:nvPr>
            <p:ph idx="1"/>
          </p:nvPr>
        </p:nvSpPr>
        <p:spPr>
          <a:xfrm>
            <a:off x="838200" y="1571624"/>
            <a:ext cx="10720388" cy="4886325"/>
          </a:xfrm>
        </p:spPr>
        <p:txBody>
          <a:bodyPr>
            <a:normAutofit/>
          </a:bodyPr>
          <a:lstStyle/>
          <a:p>
            <a:r>
              <a:rPr lang="ja-JP" altLang="en-US" sz="3600" dirty="0"/>
              <a:t>ターナー：それでは、債務返済不要な恒久的なマネタリーベース増だとは、公衆に正しく認知</a:t>
            </a:r>
            <a:r>
              <a:rPr lang="ja-JP" altLang="en-US" sz="3600" dirty="0" smtClean="0"/>
              <a:t>されないかも。</a:t>
            </a:r>
            <a:r>
              <a:rPr lang="en-US" altLang="ja-JP" sz="3600" dirty="0" smtClean="0"/>
              <a:t/>
            </a:r>
            <a:br>
              <a:rPr lang="en-US" altLang="ja-JP" sz="3600" dirty="0" smtClean="0"/>
            </a:br>
            <a:r>
              <a:rPr lang="ja-JP" altLang="en-US" sz="3600" dirty="0" smtClean="0"/>
              <a:t>　⇩</a:t>
            </a:r>
            <a:r>
              <a:rPr lang="en-US" altLang="ja-JP" sz="3600" dirty="0" smtClean="0"/>
              <a:t/>
            </a:r>
            <a:br>
              <a:rPr lang="en-US" altLang="ja-JP" sz="3600" dirty="0" smtClean="0"/>
            </a:br>
            <a:r>
              <a:rPr lang="en-US" altLang="ja-JP" sz="3600" dirty="0" smtClean="0"/>
              <a:t>2016</a:t>
            </a:r>
            <a:r>
              <a:rPr lang="ja-JP" altLang="en-US" sz="3600" dirty="0" smtClean="0"/>
              <a:t>年</a:t>
            </a:r>
            <a:r>
              <a:rPr lang="en-US" altLang="ja-JP" sz="3600" dirty="0" smtClean="0"/>
              <a:t>6</a:t>
            </a:r>
            <a:r>
              <a:rPr lang="ja-JP" altLang="en-US" sz="3600" dirty="0" smtClean="0"/>
              <a:t>月</a:t>
            </a:r>
            <a:r>
              <a:rPr lang="en-US" altLang="ja-JP" sz="3600" dirty="0" smtClean="0"/>
              <a:t>7</a:t>
            </a:r>
            <a:r>
              <a:rPr lang="ja-JP" altLang="en-US" sz="3600" dirty="0" smtClean="0"/>
              <a:t>日日経「経済教室」のターナー提案</a:t>
            </a:r>
            <a:r>
              <a:rPr lang="en-US" altLang="ja-JP" sz="3600" dirty="0" smtClean="0"/>
              <a:t/>
            </a:r>
            <a:br>
              <a:rPr lang="en-US" altLang="ja-JP" sz="3600" dirty="0" smtClean="0"/>
            </a:br>
            <a:r>
              <a:rPr lang="ja-JP" altLang="ja-JP" sz="3600" u="heavy" dirty="0" smtClean="0">
                <a:uFill>
                  <a:solidFill>
                    <a:srgbClr val="FF0000"/>
                  </a:solidFill>
                </a:uFill>
              </a:rPr>
              <a:t>日銀</a:t>
            </a:r>
            <a:r>
              <a:rPr lang="ja-JP" altLang="ja-JP" sz="3600" u="heavy" dirty="0">
                <a:uFill>
                  <a:solidFill>
                    <a:srgbClr val="FF0000"/>
                  </a:solidFill>
                </a:uFill>
              </a:rPr>
              <a:t>保有国債の</a:t>
            </a:r>
            <a:r>
              <a:rPr lang="ja-JP" altLang="ja-JP" sz="3600" u="heavy" dirty="0" smtClean="0">
                <a:uFill>
                  <a:solidFill>
                    <a:srgbClr val="FF0000"/>
                  </a:solidFill>
                </a:uFill>
              </a:rPr>
              <a:t>一部</a:t>
            </a:r>
            <a:r>
              <a:rPr lang="en-US" altLang="ja-JP" sz="3600" u="heavy" dirty="0" smtClean="0">
                <a:uFill>
                  <a:solidFill>
                    <a:srgbClr val="FF0000"/>
                  </a:solidFill>
                </a:uFill>
              </a:rPr>
              <a:t>(</a:t>
            </a:r>
            <a:r>
              <a:rPr lang="ja-JP" altLang="en-US" sz="3600" u="heavy" dirty="0" smtClean="0">
                <a:uFill>
                  <a:solidFill>
                    <a:srgbClr val="FF0000"/>
                  </a:solidFill>
                </a:uFill>
              </a:rPr>
              <a:t>一割</a:t>
            </a:r>
            <a:r>
              <a:rPr lang="en-US" altLang="ja-JP" sz="3600" u="heavy" dirty="0" smtClean="0">
                <a:uFill>
                  <a:solidFill>
                    <a:srgbClr val="FF0000"/>
                  </a:solidFill>
                </a:uFill>
              </a:rPr>
              <a:t>)</a:t>
            </a:r>
            <a:r>
              <a:rPr lang="ja-JP" altLang="ja-JP" sz="3600" u="heavy" dirty="0" smtClean="0">
                <a:uFill>
                  <a:solidFill>
                    <a:srgbClr val="FF0000"/>
                  </a:solidFill>
                </a:uFill>
              </a:rPr>
              <a:t>を</a:t>
            </a:r>
            <a:r>
              <a:rPr lang="ja-JP" altLang="ja-JP" sz="3600" u="heavy" dirty="0">
                <a:uFill>
                  <a:solidFill>
                    <a:srgbClr val="FF0000"/>
                  </a:solidFill>
                </a:uFill>
              </a:rPr>
              <a:t>、無利子永久債に転換して事実上</a:t>
            </a:r>
            <a:r>
              <a:rPr lang="ja-JP" altLang="ja-JP" sz="3600" u="heavy" dirty="0" smtClean="0">
                <a:uFill>
                  <a:solidFill>
                    <a:srgbClr val="FF0000"/>
                  </a:solidFill>
                </a:uFill>
              </a:rPr>
              <a:t>消却</a:t>
            </a:r>
            <a:r>
              <a:rPr lang="ja-JP" altLang="en-US" sz="3600" u="heavy" dirty="0" smtClean="0">
                <a:uFill>
                  <a:solidFill>
                    <a:srgbClr val="FF0000"/>
                  </a:solidFill>
                </a:uFill>
              </a:rPr>
              <a:t>せよ。</a:t>
            </a:r>
            <a:r>
              <a:rPr lang="en-US" altLang="ja-JP" sz="3600" u="heavy" dirty="0" smtClean="0">
                <a:uFill>
                  <a:solidFill>
                    <a:srgbClr val="FF0000"/>
                  </a:solidFill>
                </a:uFill>
              </a:rPr>
              <a:t/>
            </a:r>
            <a:br>
              <a:rPr lang="en-US" altLang="ja-JP" sz="3600" u="heavy" dirty="0" smtClean="0">
                <a:uFill>
                  <a:solidFill>
                    <a:srgbClr val="FF0000"/>
                  </a:solidFill>
                </a:uFill>
              </a:rPr>
            </a:br>
            <a:r>
              <a:rPr lang="en-US" altLang="ja-JP" sz="3600" dirty="0" smtClean="0"/>
              <a:t>(</a:t>
            </a:r>
            <a:r>
              <a:rPr lang="ja-JP" altLang="en-US" sz="3600" dirty="0" smtClean="0"/>
              <a:t>その後、スティグリッツも同様の提案</a:t>
            </a:r>
            <a:r>
              <a:rPr lang="en-US" altLang="ja-JP" sz="3600" dirty="0" smtClean="0"/>
              <a:t>)</a:t>
            </a:r>
            <a:r>
              <a:rPr lang="ja-JP" altLang="ja-JP" sz="3600" dirty="0" smtClean="0">
                <a:effectLst/>
              </a:rPr>
              <a:t> </a:t>
            </a:r>
            <a:endParaRPr kumimoji="1" lang="ja-JP" altLang="en-US" sz="3600" dirty="0"/>
          </a:p>
        </p:txBody>
      </p:sp>
      <p:sp>
        <p:nvSpPr>
          <p:cNvPr id="4" name="テキスト ボックス 3"/>
          <p:cNvSpPr txBox="1"/>
          <p:nvPr/>
        </p:nvSpPr>
        <p:spPr>
          <a:xfrm>
            <a:off x="428625" y="5873174"/>
            <a:ext cx="5929828" cy="584775"/>
          </a:xfrm>
          <a:prstGeom prst="rect">
            <a:avLst/>
          </a:prstGeom>
          <a:noFill/>
        </p:spPr>
        <p:txBody>
          <a:bodyPr wrap="none" rtlCol="0">
            <a:spAutoFit/>
          </a:bodyPr>
          <a:lstStyle/>
          <a:p>
            <a:r>
              <a:rPr kumimoji="1" lang="ja-JP" altLang="en-US" sz="3200" dirty="0" smtClean="0">
                <a:latin typeface="Osaka Regular-Mono" charset="-128"/>
                <a:ea typeface="Osaka Regular-Mono" charset="-128"/>
                <a:cs typeface="Osaka Regular-Mono" charset="-128"/>
              </a:rPr>
              <a:t>欧州の債務棒引き論も同じ主張</a:t>
            </a:r>
            <a:endParaRPr kumimoji="1" lang="ja-JP" altLang="en-US" sz="3200" dirty="0">
              <a:latin typeface="Osaka Regular-Mono" charset="-128"/>
              <a:ea typeface="Osaka Regular-Mono" charset="-128"/>
              <a:cs typeface="Osaka Regular-Mono" charset="-128"/>
            </a:endParaRPr>
          </a:p>
        </p:txBody>
      </p:sp>
    </p:spTree>
    <p:extLst>
      <p:ext uri="{BB962C8B-B14F-4D97-AF65-F5344CB8AC3E}">
        <p14:creationId xmlns:p14="http://schemas.microsoft.com/office/powerpoint/2010/main" val="2064520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松尾の提案</a:t>
            </a:r>
            <a:endParaRPr kumimoji="1" lang="ja-JP" altLang="en-US" dirty="0"/>
          </a:p>
        </p:txBody>
      </p:sp>
      <p:sp>
        <p:nvSpPr>
          <p:cNvPr id="3" name="コンテンツ プレースホルダー 2"/>
          <p:cNvSpPr>
            <a:spLocks noGrp="1"/>
          </p:cNvSpPr>
          <p:nvPr>
            <p:ph idx="1"/>
          </p:nvPr>
        </p:nvSpPr>
        <p:spPr>
          <a:xfrm>
            <a:off x="542925" y="1825625"/>
            <a:ext cx="11287125" cy="4351338"/>
          </a:xfrm>
        </p:spPr>
        <p:txBody>
          <a:bodyPr>
            <a:normAutofit/>
          </a:bodyPr>
          <a:lstStyle/>
          <a:p>
            <a:r>
              <a:rPr kumimoji="1" lang="ja-JP" altLang="en-US" sz="4000" dirty="0" smtClean="0"/>
              <a:t>コービノミクス派と市民配当派を総合したい。</a:t>
            </a:r>
            <a:endParaRPr kumimoji="1" lang="en-US" altLang="ja-JP" sz="4000" dirty="0" smtClean="0"/>
          </a:p>
          <a:p>
            <a:r>
              <a:rPr lang="ja-JP" altLang="en-US" sz="4000" dirty="0" smtClean="0"/>
              <a:t>有形ストック建設なら中銀マネーでファイナンス、無形の経常的サービスは増税という、コービノミクスの振り分けはナンセンス。</a:t>
            </a:r>
            <a:endParaRPr lang="en-US" altLang="ja-JP" sz="4000" dirty="0" smtClean="0"/>
          </a:p>
          <a:p>
            <a:r>
              <a:rPr kumimoji="1" lang="ja-JP" altLang="en-US" sz="4000" dirty="0" smtClean="0"/>
              <a:t>経常的支出として持続するものは、インフレが進んでから撤退できないので税で対応するべきだという理由ならわかる。</a:t>
            </a:r>
            <a:endParaRPr kumimoji="1" lang="ja-JP" altLang="en-US" sz="4000" dirty="0"/>
          </a:p>
        </p:txBody>
      </p:sp>
    </p:spTree>
    <p:extLst>
      <p:ext uri="{BB962C8B-B14F-4D97-AF65-F5344CB8AC3E}">
        <p14:creationId xmlns:p14="http://schemas.microsoft.com/office/powerpoint/2010/main" val="165787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63600"/>
          </a:xfrm>
        </p:spPr>
        <p:txBody>
          <a:bodyPr/>
          <a:lstStyle/>
          <a:p>
            <a:r>
              <a:rPr kumimoji="1" lang="ja-JP" altLang="en-US" dirty="0" smtClean="0"/>
              <a:t>松尾の提案</a:t>
            </a:r>
            <a:endParaRPr kumimoji="1" lang="ja-JP" altLang="en-US" dirty="0"/>
          </a:p>
        </p:txBody>
      </p:sp>
      <p:sp>
        <p:nvSpPr>
          <p:cNvPr id="3" name="コンテンツ プレースホルダー 2"/>
          <p:cNvSpPr>
            <a:spLocks noGrp="1"/>
          </p:cNvSpPr>
          <p:nvPr>
            <p:ph idx="1"/>
          </p:nvPr>
        </p:nvSpPr>
        <p:spPr>
          <a:xfrm>
            <a:off x="542925" y="1228726"/>
            <a:ext cx="11287125" cy="5272087"/>
          </a:xfrm>
        </p:spPr>
        <p:txBody>
          <a:bodyPr>
            <a:normAutofit/>
          </a:bodyPr>
          <a:lstStyle/>
          <a:p>
            <a:r>
              <a:rPr kumimoji="1" lang="ja-JP" altLang="en-US" sz="4000" dirty="0" smtClean="0"/>
              <a:t>社会サービスへの経常的支出を増額し、そのためのインフラ建設を増やす。</a:t>
            </a:r>
            <a:endParaRPr kumimoji="1" lang="en-US" altLang="ja-JP" sz="4000" dirty="0" smtClean="0"/>
          </a:p>
          <a:p>
            <a:r>
              <a:rPr lang="ja-JP" altLang="en-US" sz="4000" dirty="0" smtClean="0"/>
              <a:t>富裕層・大企業からの課税強化によって財源を手当てする。</a:t>
            </a:r>
            <a:endParaRPr lang="en-US" altLang="ja-JP" sz="4000" dirty="0" smtClean="0"/>
          </a:p>
          <a:p>
            <a:r>
              <a:rPr lang="ja-JP" altLang="en-US" sz="4000" dirty="0" smtClean="0"/>
              <a:t>インフレ目標よりインフレ率が低い間は、増税分と総計同額の、設備投資補助金</a:t>
            </a:r>
            <a:r>
              <a:rPr lang="en-US" altLang="ja-JP" sz="4000" dirty="0" smtClean="0"/>
              <a:t>(</a:t>
            </a:r>
            <a:r>
              <a:rPr lang="ja-JP" altLang="en-US" sz="4000" dirty="0" smtClean="0"/>
              <a:t>雇用補助金</a:t>
            </a:r>
            <a:r>
              <a:rPr lang="en-US" altLang="ja-JP" sz="4000" dirty="0" smtClean="0"/>
              <a:t>)</a:t>
            </a:r>
            <a:r>
              <a:rPr lang="ja-JP" altLang="en-US" sz="4000" dirty="0" smtClean="0"/>
              <a:t>や一律の市民配当給付金を出して民間に戻す。</a:t>
            </a:r>
            <a:endParaRPr lang="en-US" altLang="ja-JP" sz="4000" dirty="0" smtClean="0"/>
          </a:p>
          <a:p>
            <a:r>
              <a:rPr kumimoji="1" lang="ja-JP" altLang="en-US" sz="4000" dirty="0" smtClean="0"/>
              <a:t>その財源は国債の日銀直接引き受けによる。</a:t>
            </a:r>
            <a:endParaRPr kumimoji="1" lang="ja-JP" altLang="en-US" sz="4000" dirty="0"/>
          </a:p>
        </p:txBody>
      </p:sp>
    </p:spTree>
    <p:extLst>
      <p:ext uri="{BB962C8B-B14F-4D97-AF65-F5344CB8AC3E}">
        <p14:creationId xmlns:p14="http://schemas.microsoft.com/office/powerpoint/2010/main" val="222858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63600"/>
          </a:xfrm>
        </p:spPr>
        <p:txBody>
          <a:bodyPr/>
          <a:lstStyle/>
          <a:p>
            <a:r>
              <a:rPr kumimoji="1" lang="ja-JP" altLang="en-US" dirty="0" smtClean="0"/>
              <a:t>松尾の提案</a:t>
            </a:r>
            <a:endParaRPr kumimoji="1" lang="ja-JP" altLang="en-US" dirty="0"/>
          </a:p>
        </p:txBody>
      </p:sp>
      <p:sp>
        <p:nvSpPr>
          <p:cNvPr id="3" name="コンテンツ プレースホルダー 2"/>
          <p:cNvSpPr>
            <a:spLocks noGrp="1"/>
          </p:cNvSpPr>
          <p:nvPr>
            <p:ph idx="1"/>
          </p:nvPr>
        </p:nvSpPr>
        <p:spPr>
          <a:xfrm>
            <a:off x="542925" y="1228726"/>
            <a:ext cx="11287125" cy="5272087"/>
          </a:xfrm>
        </p:spPr>
        <p:txBody>
          <a:bodyPr>
            <a:normAutofit/>
          </a:bodyPr>
          <a:lstStyle/>
          <a:p>
            <a:r>
              <a:rPr kumimoji="1" lang="ja-JP" altLang="en-US" sz="4000" dirty="0" smtClean="0"/>
              <a:t>インフレ率が上昇するにつれて、漸次、民間に戻す補助金・給付金を縮小する。</a:t>
            </a:r>
            <a:endParaRPr kumimoji="1" lang="en-US" altLang="ja-JP" sz="4000" dirty="0" smtClean="0"/>
          </a:p>
          <a:p>
            <a:r>
              <a:rPr lang="ja-JP" altLang="en-US" sz="4000" dirty="0" smtClean="0"/>
              <a:t>インフレが目標値以上になったら、</a:t>
            </a:r>
            <a:r>
              <a:rPr lang="ja-JP" altLang="en-US" sz="4000" dirty="0"/>
              <a:t>補助金・給付金</a:t>
            </a:r>
            <a:r>
              <a:rPr lang="ja-JP" altLang="en-US" sz="4000" dirty="0" smtClean="0"/>
              <a:t>をゼロにする。</a:t>
            </a:r>
            <a:endParaRPr lang="en-US" altLang="ja-JP" sz="4000" dirty="0" smtClean="0"/>
          </a:p>
          <a:p>
            <a:r>
              <a:rPr kumimoji="1" lang="ja-JP" altLang="en-US" sz="4000" dirty="0" smtClean="0"/>
              <a:t>インフレ抑制のために売りオペされた国債の償還や、日銀保有国債中の借り換えしない分の償還には、当初の増税分のうち、インフラ建設に対応した分でまかなう。</a:t>
            </a:r>
            <a:endParaRPr kumimoji="1" lang="ja-JP" altLang="en-US" sz="4000" dirty="0"/>
          </a:p>
        </p:txBody>
      </p:sp>
    </p:spTree>
    <p:extLst>
      <p:ext uri="{BB962C8B-B14F-4D97-AF65-F5344CB8AC3E}">
        <p14:creationId xmlns:p14="http://schemas.microsoft.com/office/powerpoint/2010/main" val="1939575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09800" y="228600"/>
            <a:ext cx="7772400" cy="762000"/>
          </a:xfrm>
        </p:spPr>
        <p:txBody>
          <a:bodyPr/>
          <a:lstStyle/>
          <a:p>
            <a:pPr eaLnBrk="1" hangingPunct="1"/>
            <a:r>
              <a:rPr lang="ja-JP" altLang="en-US"/>
              <a:t>つまり、デフレの間は</a:t>
            </a:r>
          </a:p>
        </p:txBody>
      </p:sp>
      <p:sp>
        <p:nvSpPr>
          <p:cNvPr id="206850" name="Rectangle 3"/>
          <p:cNvSpPr>
            <a:spLocks noChangeArrowheads="1"/>
          </p:cNvSpPr>
          <p:nvPr/>
        </p:nvSpPr>
        <p:spPr bwMode="auto">
          <a:xfrm>
            <a:off x="1905000" y="1752600"/>
            <a:ext cx="1524000" cy="2057400"/>
          </a:xfrm>
          <a:prstGeom prst="rect">
            <a:avLst/>
          </a:prstGeom>
          <a:solidFill>
            <a:srgbClr val="CCFFFF"/>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大企業</a:t>
            </a:r>
          </a:p>
        </p:txBody>
      </p:sp>
      <p:sp>
        <p:nvSpPr>
          <p:cNvPr id="206851" name="Rectangle 4"/>
          <p:cNvSpPr>
            <a:spLocks noChangeArrowheads="1"/>
          </p:cNvSpPr>
          <p:nvPr/>
        </p:nvSpPr>
        <p:spPr bwMode="auto">
          <a:xfrm>
            <a:off x="1905000" y="4267200"/>
            <a:ext cx="1524000" cy="2133600"/>
          </a:xfrm>
          <a:prstGeom prst="rect">
            <a:avLst/>
          </a:prstGeom>
          <a:solidFill>
            <a:srgbClr val="FFFF99"/>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家計</a:t>
            </a:r>
          </a:p>
        </p:txBody>
      </p:sp>
      <p:sp>
        <p:nvSpPr>
          <p:cNvPr id="206852" name="AutoShape 5"/>
          <p:cNvSpPr>
            <a:spLocks noChangeArrowheads="1"/>
          </p:cNvSpPr>
          <p:nvPr/>
        </p:nvSpPr>
        <p:spPr bwMode="auto">
          <a:xfrm>
            <a:off x="3429001" y="2057401"/>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53" name="Text Box 6"/>
          <p:cNvSpPr txBox="1">
            <a:spLocks noChangeArrowheads="1"/>
          </p:cNvSpPr>
          <p:nvPr/>
        </p:nvSpPr>
        <p:spPr bwMode="auto">
          <a:xfrm>
            <a:off x="3413125" y="1392239"/>
            <a:ext cx="110799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a:t>法人税</a:t>
            </a:r>
            <a:br>
              <a:rPr lang="ja-JP" altLang="en-US"/>
            </a:br>
            <a:r>
              <a:rPr lang="ja-JP" altLang="en-US"/>
              <a:t>増税</a:t>
            </a:r>
          </a:p>
        </p:txBody>
      </p:sp>
      <p:sp>
        <p:nvSpPr>
          <p:cNvPr id="206854" name="AutoShape 7"/>
          <p:cNvSpPr>
            <a:spLocks noChangeArrowheads="1"/>
          </p:cNvSpPr>
          <p:nvPr/>
        </p:nvSpPr>
        <p:spPr bwMode="auto">
          <a:xfrm>
            <a:off x="3429001" y="4543426"/>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55" name="Text Box 8"/>
          <p:cNvSpPr txBox="1">
            <a:spLocks noChangeArrowheads="1"/>
          </p:cNvSpPr>
          <p:nvPr/>
        </p:nvSpPr>
        <p:spPr bwMode="auto">
          <a:xfrm>
            <a:off x="3429001" y="3878264"/>
            <a:ext cx="80021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a:t>累進</a:t>
            </a:r>
            <a:br>
              <a:rPr lang="ja-JP" altLang="en-US"/>
            </a:br>
            <a:r>
              <a:rPr lang="ja-JP" altLang="en-US"/>
              <a:t>強化</a:t>
            </a:r>
          </a:p>
        </p:txBody>
      </p:sp>
      <p:sp>
        <p:nvSpPr>
          <p:cNvPr id="206856" name="Rectangle 9"/>
          <p:cNvSpPr>
            <a:spLocks noChangeArrowheads="1"/>
          </p:cNvSpPr>
          <p:nvPr/>
        </p:nvSpPr>
        <p:spPr bwMode="auto">
          <a:xfrm>
            <a:off x="4419600" y="1905000"/>
            <a:ext cx="2895600" cy="762000"/>
          </a:xfrm>
          <a:prstGeom prst="rect">
            <a:avLst/>
          </a:prstGeom>
          <a:solidFill>
            <a:srgbClr val="CCFFFF"/>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法人税</a:t>
            </a:r>
          </a:p>
        </p:txBody>
      </p:sp>
      <p:sp>
        <p:nvSpPr>
          <p:cNvPr id="206857" name="Rectangle 10"/>
          <p:cNvSpPr>
            <a:spLocks noChangeArrowheads="1"/>
          </p:cNvSpPr>
          <p:nvPr/>
        </p:nvSpPr>
        <p:spPr bwMode="auto">
          <a:xfrm>
            <a:off x="4419600" y="4343400"/>
            <a:ext cx="2895600" cy="762000"/>
          </a:xfrm>
          <a:prstGeom prst="rect">
            <a:avLst/>
          </a:prstGeom>
          <a:solidFill>
            <a:srgbClr val="FFFF99"/>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富裕層の所得税</a:t>
            </a:r>
          </a:p>
        </p:txBody>
      </p:sp>
      <p:sp>
        <p:nvSpPr>
          <p:cNvPr id="206858" name="Rectangle 11"/>
          <p:cNvSpPr>
            <a:spLocks noChangeArrowheads="1"/>
          </p:cNvSpPr>
          <p:nvPr/>
        </p:nvSpPr>
        <p:spPr bwMode="auto">
          <a:xfrm>
            <a:off x="8686800" y="685800"/>
            <a:ext cx="1676400" cy="1981200"/>
          </a:xfrm>
          <a:prstGeom prst="rect">
            <a:avLst/>
          </a:prstGeom>
          <a:solidFill>
            <a:srgbClr val="FF99CC"/>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福祉人件費</a:t>
            </a:r>
            <a:br>
              <a:rPr lang="ja-JP" altLang="en-US"/>
            </a:br>
            <a:r>
              <a:rPr lang="ja-JP" altLang="en-US"/>
              <a:t>等充実分</a:t>
            </a:r>
          </a:p>
        </p:txBody>
      </p:sp>
      <p:sp>
        <p:nvSpPr>
          <p:cNvPr id="206859" name="Rectangle 12"/>
          <p:cNvSpPr>
            <a:spLocks noChangeArrowheads="1"/>
          </p:cNvSpPr>
          <p:nvPr/>
        </p:nvSpPr>
        <p:spPr bwMode="auto">
          <a:xfrm>
            <a:off x="8686800" y="2667000"/>
            <a:ext cx="1676400" cy="914400"/>
          </a:xfrm>
          <a:prstGeom prst="rect">
            <a:avLst/>
          </a:prstGeom>
          <a:solidFill>
            <a:srgbClr val="CCFFCC"/>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福祉インフラ</a:t>
            </a:r>
            <a:br>
              <a:rPr lang="ja-JP" altLang="en-US"/>
            </a:br>
            <a:r>
              <a:rPr lang="ja-JP" altLang="en-US"/>
              <a:t>建設等</a:t>
            </a:r>
          </a:p>
        </p:txBody>
      </p:sp>
      <p:sp>
        <p:nvSpPr>
          <p:cNvPr id="206860" name="AutoShape 13"/>
          <p:cNvSpPr>
            <a:spLocks noChangeArrowheads="1"/>
          </p:cNvSpPr>
          <p:nvPr/>
        </p:nvSpPr>
        <p:spPr bwMode="auto">
          <a:xfrm rot="-460998">
            <a:off x="7315200" y="20574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61" name="AutoShape 14"/>
          <p:cNvSpPr>
            <a:spLocks noChangeArrowheads="1"/>
          </p:cNvSpPr>
          <p:nvPr/>
        </p:nvSpPr>
        <p:spPr bwMode="auto">
          <a:xfrm rot="1204332">
            <a:off x="7696200" y="2216150"/>
            <a:ext cx="228600" cy="2592388"/>
          </a:xfrm>
          <a:prstGeom prst="upArrow">
            <a:avLst>
              <a:gd name="adj1" fmla="val 50000"/>
              <a:gd name="adj2" fmla="val 283507"/>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62" name="AutoShape 15"/>
          <p:cNvSpPr>
            <a:spLocks/>
          </p:cNvSpPr>
          <p:nvPr/>
        </p:nvSpPr>
        <p:spPr bwMode="auto">
          <a:xfrm>
            <a:off x="8305800" y="685800"/>
            <a:ext cx="381000" cy="2895600"/>
          </a:xfrm>
          <a:prstGeom prst="leftBrace">
            <a:avLst>
              <a:gd name="adj1" fmla="val 63333"/>
              <a:gd name="adj2" fmla="val 50000"/>
            </a:avLst>
          </a:prstGeom>
          <a:noFill/>
          <a:ln w="254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63" name="Rectangle 16"/>
          <p:cNvSpPr>
            <a:spLocks noChangeArrowheads="1"/>
          </p:cNvSpPr>
          <p:nvPr/>
        </p:nvSpPr>
        <p:spPr bwMode="auto">
          <a:xfrm>
            <a:off x="8229600" y="5943600"/>
            <a:ext cx="2209800" cy="533400"/>
          </a:xfrm>
          <a:prstGeom prst="rect">
            <a:avLst/>
          </a:prstGeom>
          <a:solidFill>
            <a:schemeClr val="bg1"/>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日銀</a:t>
            </a:r>
          </a:p>
        </p:txBody>
      </p:sp>
      <p:sp>
        <p:nvSpPr>
          <p:cNvPr id="206864" name="Rectangle 17" descr="右上がり対角線 (太)"/>
          <p:cNvSpPr>
            <a:spLocks noChangeArrowheads="1"/>
          </p:cNvSpPr>
          <p:nvPr/>
        </p:nvSpPr>
        <p:spPr bwMode="auto">
          <a:xfrm>
            <a:off x="4419600" y="2971800"/>
            <a:ext cx="2895600" cy="762000"/>
          </a:xfrm>
          <a:prstGeom prst="rect">
            <a:avLst/>
          </a:prstGeom>
          <a:pattFill prst="wdUpDiag">
            <a:fgClr>
              <a:srgbClr val="CCFFFF"/>
            </a:fgClr>
            <a:bgClr>
              <a:srgbClr val="FFFFFF"/>
            </a:bgClr>
          </a:patt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設備投資等補助金</a:t>
            </a:r>
          </a:p>
        </p:txBody>
      </p:sp>
      <p:sp>
        <p:nvSpPr>
          <p:cNvPr id="206865" name="Rectangle 18" descr="右上がり対角線 (太)"/>
          <p:cNvSpPr>
            <a:spLocks noChangeArrowheads="1"/>
          </p:cNvSpPr>
          <p:nvPr/>
        </p:nvSpPr>
        <p:spPr bwMode="auto">
          <a:xfrm>
            <a:off x="4419600" y="5410200"/>
            <a:ext cx="2895600" cy="762000"/>
          </a:xfrm>
          <a:prstGeom prst="rect">
            <a:avLst/>
          </a:prstGeom>
          <a:pattFill prst="wdUpDiag">
            <a:fgClr>
              <a:srgbClr val="FFFF99"/>
            </a:fgClr>
            <a:bgClr>
              <a:srgbClr val="FFFFFF"/>
            </a:bgClr>
          </a:patt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一律給付金等</a:t>
            </a:r>
          </a:p>
        </p:txBody>
      </p:sp>
      <p:sp>
        <p:nvSpPr>
          <p:cNvPr id="206866" name="Text Box 19"/>
          <p:cNvSpPr txBox="1">
            <a:spLocks noChangeArrowheads="1"/>
          </p:cNvSpPr>
          <p:nvPr/>
        </p:nvSpPr>
        <p:spPr bwMode="auto">
          <a:xfrm>
            <a:off x="9372600" y="4876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ct val="50000"/>
              </a:spcBef>
            </a:pPr>
            <a:r>
              <a:rPr lang="ja-JP" altLang="en-US"/>
              <a:t>国債</a:t>
            </a:r>
          </a:p>
        </p:txBody>
      </p:sp>
      <p:sp>
        <p:nvSpPr>
          <p:cNvPr id="206867" name="Text Box 20"/>
          <p:cNvSpPr txBox="1">
            <a:spLocks noChangeArrowheads="1"/>
          </p:cNvSpPr>
          <p:nvPr/>
        </p:nvSpPr>
        <p:spPr bwMode="auto">
          <a:xfrm>
            <a:off x="8108950" y="4267201"/>
            <a:ext cx="166103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a:t>緩和マネー</a:t>
            </a:r>
          </a:p>
        </p:txBody>
      </p:sp>
      <p:sp>
        <p:nvSpPr>
          <p:cNvPr id="206868" name="AutoShape 21"/>
          <p:cNvSpPr>
            <a:spLocks noChangeArrowheads="1"/>
          </p:cNvSpPr>
          <p:nvPr/>
        </p:nvSpPr>
        <p:spPr bwMode="auto">
          <a:xfrm>
            <a:off x="9601200" y="5334000"/>
            <a:ext cx="381000" cy="609600"/>
          </a:xfrm>
          <a:prstGeom prst="downArrow">
            <a:avLst>
              <a:gd name="adj1" fmla="val 50000"/>
              <a:gd name="adj2" fmla="val 40000"/>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69" name="AutoShape 22"/>
          <p:cNvSpPr>
            <a:spLocks noChangeArrowheads="1"/>
          </p:cNvSpPr>
          <p:nvPr/>
        </p:nvSpPr>
        <p:spPr bwMode="auto">
          <a:xfrm>
            <a:off x="8686800" y="4724400"/>
            <a:ext cx="304800" cy="1219200"/>
          </a:xfrm>
          <a:prstGeom prst="upArrow">
            <a:avLst>
              <a:gd name="adj1" fmla="val 50000"/>
              <a:gd name="adj2" fmla="val 100000"/>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70" name="AutoShape 23"/>
          <p:cNvSpPr>
            <a:spLocks noChangeArrowheads="1"/>
          </p:cNvSpPr>
          <p:nvPr/>
        </p:nvSpPr>
        <p:spPr bwMode="auto">
          <a:xfrm rot="2203949">
            <a:off x="7162800" y="3657600"/>
            <a:ext cx="1676400" cy="304800"/>
          </a:xfrm>
          <a:prstGeom prst="leftArrow">
            <a:avLst>
              <a:gd name="adj1" fmla="val 50000"/>
              <a:gd name="adj2" fmla="val 137500"/>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71" name="AutoShape 24"/>
          <p:cNvSpPr>
            <a:spLocks noChangeArrowheads="1"/>
          </p:cNvSpPr>
          <p:nvPr/>
        </p:nvSpPr>
        <p:spPr bwMode="auto">
          <a:xfrm rot="19396051" flipV="1">
            <a:off x="7162800" y="5029200"/>
            <a:ext cx="1676400" cy="304800"/>
          </a:xfrm>
          <a:prstGeom prst="leftArrow">
            <a:avLst>
              <a:gd name="adj1" fmla="val 50000"/>
              <a:gd name="adj2" fmla="val 137500"/>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72" name="AutoShape 25"/>
          <p:cNvSpPr>
            <a:spLocks noChangeArrowheads="1"/>
          </p:cNvSpPr>
          <p:nvPr/>
        </p:nvSpPr>
        <p:spPr bwMode="auto">
          <a:xfrm>
            <a:off x="3429001" y="3124201"/>
            <a:ext cx="976313" cy="485775"/>
          </a:xfrm>
          <a:prstGeom prst="leftArrow">
            <a:avLst>
              <a:gd name="adj1" fmla="val 50000"/>
              <a:gd name="adj2" fmla="val 50245"/>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6873" name="AutoShape 26"/>
          <p:cNvSpPr>
            <a:spLocks noChangeArrowheads="1"/>
          </p:cNvSpPr>
          <p:nvPr/>
        </p:nvSpPr>
        <p:spPr bwMode="auto">
          <a:xfrm>
            <a:off x="3429001" y="5534026"/>
            <a:ext cx="976313" cy="485775"/>
          </a:xfrm>
          <a:prstGeom prst="leftArrow">
            <a:avLst>
              <a:gd name="adj1" fmla="val 50000"/>
              <a:gd name="adj2" fmla="val 50245"/>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Tree>
    <p:extLst>
      <p:ext uri="{BB962C8B-B14F-4D97-AF65-F5344CB8AC3E}">
        <p14:creationId xmlns:p14="http://schemas.microsoft.com/office/powerpoint/2010/main" val="536488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2209800" y="228600"/>
            <a:ext cx="7772400" cy="762000"/>
          </a:xfrm>
        </p:spPr>
        <p:txBody>
          <a:bodyPr/>
          <a:lstStyle/>
          <a:p>
            <a:pPr eaLnBrk="1" hangingPunct="1"/>
            <a:r>
              <a:rPr lang="ja-JP" altLang="en-US"/>
              <a:t>景気拡大につれて</a:t>
            </a:r>
          </a:p>
        </p:txBody>
      </p:sp>
      <p:sp>
        <p:nvSpPr>
          <p:cNvPr id="208898" name="Rectangle 3"/>
          <p:cNvSpPr>
            <a:spLocks noChangeArrowheads="1"/>
          </p:cNvSpPr>
          <p:nvPr/>
        </p:nvSpPr>
        <p:spPr bwMode="auto">
          <a:xfrm>
            <a:off x="1905000" y="1752600"/>
            <a:ext cx="1524000" cy="2057400"/>
          </a:xfrm>
          <a:prstGeom prst="rect">
            <a:avLst/>
          </a:prstGeom>
          <a:solidFill>
            <a:srgbClr val="CCFFFF"/>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大企業</a:t>
            </a:r>
          </a:p>
        </p:txBody>
      </p:sp>
      <p:sp>
        <p:nvSpPr>
          <p:cNvPr id="208899" name="Rectangle 4"/>
          <p:cNvSpPr>
            <a:spLocks noChangeArrowheads="1"/>
          </p:cNvSpPr>
          <p:nvPr/>
        </p:nvSpPr>
        <p:spPr bwMode="auto">
          <a:xfrm>
            <a:off x="1905000" y="4267200"/>
            <a:ext cx="1524000" cy="2133600"/>
          </a:xfrm>
          <a:prstGeom prst="rect">
            <a:avLst/>
          </a:prstGeom>
          <a:solidFill>
            <a:srgbClr val="FFFF99"/>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家計</a:t>
            </a:r>
          </a:p>
        </p:txBody>
      </p:sp>
      <p:sp>
        <p:nvSpPr>
          <p:cNvPr id="208900" name="AutoShape 5"/>
          <p:cNvSpPr>
            <a:spLocks noChangeArrowheads="1"/>
          </p:cNvSpPr>
          <p:nvPr/>
        </p:nvSpPr>
        <p:spPr bwMode="auto">
          <a:xfrm>
            <a:off x="3429001" y="2057401"/>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01" name="AutoShape 6"/>
          <p:cNvSpPr>
            <a:spLocks noChangeArrowheads="1"/>
          </p:cNvSpPr>
          <p:nvPr/>
        </p:nvSpPr>
        <p:spPr bwMode="auto">
          <a:xfrm>
            <a:off x="3429001" y="4543426"/>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02" name="Rectangle 7"/>
          <p:cNvSpPr>
            <a:spLocks noChangeArrowheads="1"/>
          </p:cNvSpPr>
          <p:nvPr/>
        </p:nvSpPr>
        <p:spPr bwMode="auto">
          <a:xfrm>
            <a:off x="4419600" y="1905000"/>
            <a:ext cx="2895600" cy="762000"/>
          </a:xfrm>
          <a:prstGeom prst="rect">
            <a:avLst/>
          </a:prstGeom>
          <a:solidFill>
            <a:srgbClr val="CCFFFF"/>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法人税</a:t>
            </a:r>
          </a:p>
        </p:txBody>
      </p:sp>
      <p:sp>
        <p:nvSpPr>
          <p:cNvPr id="208903" name="Rectangle 8"/>
          <p:cNvSpPr>
            <a:spLocks noChangeArrowheads="1"/>
          </p:cNvSpPr>
          <p:nvPr/>
        </p:nvSpPr>
        <p:spPr bwMode="auto">
          <a:xfrm>
            <a:off x="4419600" y="4343400"/>
            <a:ext cx="2895600" cy="762000"/>
          </a:xfrm>
          <a:prstGeom prst="rect">
            <a:avLst/>
          </a:prstGeom>
          <a:solidFill>
            <a:srgbClr val="FFFF99"/>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富裕層の所得税</a:t>
            </a:r>
          </a:p>
        </p:txBody>
      </p:sp>
      <p:sp>
        <p:nvSpPr>
          <p:cNvPr id="208904" name="Rectangle 9"/>
          <p:cNvSpPr>
            <a:spLocks noChangeArrowheads="1"/>
          </p:cNvSpPr>
          <p:nvPr/>
        </p:nvSpPr>
        <p:spPr bwMode="auto">
          <a:xfrm>
            <a:off x="8686800" y="685800"/>
            <a:ext cx="1676400" cy="1981200"/>
          </a:xfrm>
          <a:prstGeom prst="rect">
            <a:avLst/>
          </a:prstGeom>
          <a:solidFill>
            <a:srgbClr val="FF99CC"/>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福祉人件費</a:t>
            </a:r>
            <a:br>
              <a:rPr lang="ja-JP" altLang="en-US"/>
            </a:br>
            <a:r>
              <a:rPr lang="ja-JP" altLang="en-US"/>
              <a:t>等充実分</a:t>
            </a:r>
          </a:p>
        </p:txBody>
      </p:sp>
      <p:sp>
        <p:nvSpPr>
          <p:cNvPr id="208905" name="Rectangle 10"/>
          <p:cNvSpPr>
            <a:spLocks noChangeArrowheads="1"/>
          </p:cNvSpPr>
          <p:nvPr/>
        </p:nvSpPr>
        <p:spPr bwMode="auto">
          <a:xfrm>
            <a:off x="8686800" y="2667000"/>
            <a:ext cx="1676400" cy="914400"/>
          </a:xfrm>
          <a:prstGeom prst="rect">
            <a:avLst/>
          </a:prstGeom>
          <a:solidFill>
            <a:srgbClr val="CCFFCC"/>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福祉インフラ</a:t>
            </a:r>
            <a:br>
              <a:rPr lang="ja-JP" altLang="en-US"/>
            </a:br>
            <a:r>
              <a:rPr lang="ja-JP" altLang="en-US"/>
              <a:t>建設等</a:t>
            </a:r>
          </a:p>
        </p:txBody>
      </p:sp>
      <p:sp>
        <p:nvSpPr>
          <p:cNvPr id="208906" name="AutoShape 11"/>
          <p:cNvSpPr>
            <a:spLocks noChangeArrowheads="1"/>
          </p:cNvSpPr>
          <p:nvPr/>
        </p:nvSpPr>
        <p:spPr bwMode="auto">
          <a:xfrm rot="-460998">
            <a:off x="7315200" y="20574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07" name="AutoShape 12"/>
          <p:cNvSpPr>
            <a:spLocks noChangeArrowheads="1"/>
          </p:cNvSpPr>
          <p:nvPr/>
        </p:nvSpPr>
        <p:spPr bwMode="auto">
          <a:xfrm rot="1204332">
            <a:off x="7696200" y="2216150"/>
            <a:ext cx="228600" cy="2592388"/>
          </a:xfrm>
          <a:prstGeom prst="upArrow">
            <a:avLst>
              <a:gd name="adj1" fmla="val 50000"/>
              <a:gd name="adj2" fmla="val 283507"/>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08" name="AutoShape 13"/>
          <p:cNvSpPr>
            <a:spLocks/>
          </p:cNvSpPr>
          <p:nvPr/>
        </p:nvSpPr>
        <p:spPr bwMode="auto">
          <a:xfrm>
            <a:off x="8305800" y="685800"/>
            <a:ext cx="381000" cy="2895600"/>
          </a:xfrm>
          <a:prstGeom prst="leftBrace">
            <a:avLst>
              <a:gd name="adj1" fmla="val 63333"/>
              <a:gd name="adj2" fmla="val 50000"/>
            </a:avLst>
          </a:prstGeom>
          <a:noFill/>
          <a:ln w="254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09" name="Rectangle 14"/>
          <p:cNvSpPr>
            <a:spLocks noChangeArrowheads="1"/>
          </p:cNvSpPr>
          <p:nvPr/>
        </p:nvSpPr>
        <p:spPr bwMode="auto">
          <a:xfrm>
            <a:off x="8229600" y="5943600"/>
            <a:ext cx="2209800" cy="533400"/>
          </a:xfrm>
          <a:prstGeom prst="rect">
            <a:avLst/>
          </a:prstGeom>
          <a:solidFill>
            <a:schemeClr val="bg1"/>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日銀</a:t>
            </a:r>
          </a:p>
        </p:txBody>
      </p:sp>
      <p:grpSp>
        <p:nvGrpSpPr>
          <p:cNvPr id="211983" name="Group 15"/>
          <p:cNvGrpSpPr>
            <a:grpSpLocks/>
          </p:cNvGrpSpPr>
          <p:nvPr/>
        </p:nvGrpSpPr>
        <p:grpSpPr bwMode="auto">
          <a:xfrm>
            <a:off x="4419600" y="2971800"/>
            <a:ext cx="2895600" cy="3200400"/>
            <a:chOff x="1824" y="1872"/>
            <a:chExt cx="1824" cy="2016"/>
          </a:xfrm>
        </p:grpSpPr>
        <p:sp>
          <p:nvSpPr>
            <p:cNvPr id="208919" name="Rectangle 16" descr="右上がり対角線 (太)"/>
            <p:cNvSpPr>
              <a:spLocks noChangeArrowheads="1"/>
            </p:cNvSpPr>
            <p:nvPr/>
          </p:nvSpPr>
          <p:spPr bwMode="auto">
            <a:xfrm>
              <a:off x="1824" y="1872"/>
              <a:ext cx="1824" cy="480"/>
            </a:xfrm>
            <a:prstGeom prst="rect">
              <a:avLst/>
            </a:prstGeom>
            <a:pattFill prst="wdUpDiag">
              <a:fgClr>
                <a:srgbClr val="CCFFFF"/>
              </a:fgClr>
              <a:bgClr>
                <a:srgbClr val="FFFFFF"/>
              </a:bgClr>
            </a:patt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設備投資等補助金</a:t>
              </a:r>
            </a:p>
          </p:txBody>
        </p:sp>
        <p:sp>
          <p:nvSpPr>
            <p:cNvPr id="208920" name="Rectangle 17" descr="右上がり対角線 (太)"/>
            <p:cNvSpPr>
              <a:spLocks noChangeArrowheads="1"/>
            </p:cNvSpPr>
            <p:nvPr/>
          </p:nvSpPr>
          <p:spPr bwMode="auto">
            <a:xfrm>
              <a:off x="1824" y="3408"/>
              <a:ext cx="1824" cy="480"/>
            </a:xfrm>
            <a:prstGeom prst="rect">
              <a:avLst/>
            </a:prstGeom>
            <a:pattFill prst="wdUpDiag">
              <a:fgClr>
                <a:srgbClr val="FFFF99"/>
              </a:fgClr>
              <a:bgClr>
                <a:srgbClr val="FFFFFF"/>
              </a:bgClr>
            </a:patt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一律給付金等</a:t>
              </a:r>
            </a:p>
          </p:txBody>
        </p:sp>
      </p:grpSp>
      <p:sp>
        <p:nvSpPr>
          <p:cNvPr id="208911" name="Text Box 18"/>
          <p:cNvSpPr txBox="1">
            <a:spLocks noChangeArrowheads="1"/>
          </p:cNvSpPr>
          <p:nvPr/>
        </p:nvSpPr>
        <p:spPr bwMode="auto">
          <a:xfrm>
            <a:off x="9372600" y="4876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ct val="50000"/>
              </a:spcBef>
            </a:pPr>
            <a:r>
              <a:rPr lang="ja-JP" altLang="en-US"/>
              <a:t>国債</a:t>
            </a:r>
          </a:p>
        </p:txBody>
      </p:sp>
      <p:sp>
        <p:nvSpPr>
          <p:cNvPr id="208912" name="Text Box 19"/>
          <p:cNvSpPr txBox="1">
            <a:spLocks noChangeArrowheads="1"/>
          </p:cNvSpPr>
          <p:nvPr/>
        </p:nvSpPr>
        <p:spPr bwMode="auto">
          <a:xfrm>
            <a:off x="8108950" y="4267201"/>
            <a:ext cx="166103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a:t>緩和マネー</a:t>
            </a:r>
          </a:p>
        </p:txBody>
      </p:sp>
      <p:sp>
        <p:nvSpPr>
          <p:cNvPr id="208913" name="AutoShape 20" descr="右下がり対角線 (太)"/>
          <p:cNvSpPr>
            <a:spLocks noChangeArrowheads="1"/>
          </p:cNvSpPr>
          <p:nvPr/>
        </p:nvSpPr>
        <p:spPr bwMode="auto">
          <a:xfrm>
            <a:off x="9601200" y="5334000"/>
            <a:ext cx="381000" cy="609600"/>
          </a:xfrm>
          <a:prstGeom prst="downArrow">
            <a:avLst>
              <a:gd name="adj1" fmla="val 50000"/>
              <a:gd name="adj2" fmla="val 40000"/>
            </a:avLst>
          </a:prstGeom>
          <a:pattFill prst="wdDnDiag">
            <a:fgClr>
              <a:srgbClr val="CC99FF"/>
            </a:fgClr>
            <a:bgClr>
              <a:srgbClr val="FFFFFF"/>
            </a:bgClr>
          </a:patt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14" name="AutoShape 21" descr="右下がり対角線 (太)"/>
          <p:cNvSpPr>
            <a:spLocks noChangeArrowheads="1"/>
          </p:cNvSpPr>
          <p:nvPr/>
        </p:nvSpPr>
        <p:spPr bwMode="auto">
          <a:xfrm>
            <a:off x="8686800" y="4724400"/>
            <a:ext cx="304800" cy="1219200"/>
          </a:xfrm>
          <a:prstGeom prst="upArrow">
            <a:avLst>
              <a:gd name="adj1" fmla="val 50000"/>
              <a:gd name="adj2" fmla="val 100000"/>
            </a:avLst>
          </a:prstGeom>
          <a:pattFill prst="wdDnDiag">
            <a:fgClr>
              <a:srgbClr val="CC99FF"/>
            </a:fgClr>
            <a:bgClr>
              <a:srgbClr val="FFFFFF"/>
            </a:bgClr>
          </a:patt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15" name="AutoShape 22" descr="右下がり対角線 (太)"/>
          <p:cNvSpPr>
            <a:spLocks noChangeArrowheads="1"/>
          </p:cNvSpPr>
          <p:nvPr/>
        </p:nvSpPr>
        <p:spPr bwMode="auto">
          <a:xfrm rot="2203949">
            <a:off x="7162800" y="3657600"/>
            <a:ext cx="1676400" cy="304800"/>
          </a:xfrm>
          <a:prstGeom prst="leftArrow">
            <a:avLst>
              <a:gd name="adj1" fmla="val 50000"/>
              <a:gd name="adj2" fmla="val 137500"/>
            </a:avLst>
          </a:prstGeom>
          <a:pattFill prst="wdDnDiag">
            <a:fgClr>
              <a:srgbClr val="CC99FF"/>
            </a:fgClr>
            <a:bgClr>
              <a:srgbClr val="FFFFFF"/>
            </a:bgClr>
          </a:patt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16" name="AutoShape 23" descr="右下がり対角線 (太)"/>
          <p:cNvSpPr>
            <a:spLocks noChangeArrowheads="1"/>
          </p:cNvSpPr>
          <p:nvPr/>
        </p:nvSpPr>
        <p:spPr bwMode="auto">
          <a:xfrm rot="19396051" flipV="1">
            <a:off x="7162800" y="5029200"/>
            <a:ext cx="1676400" cy="304800"/>
          </a:xfrm>
          <a:prstGeom prst="leftArrow">
            <a:avLst>
              <a:gd name="adj1" fmla="val 50000"/>
              <a:gd name="adj2" fmla="val 137500"/>
            </a:avLst>
          </a:prstGeom>
          <a:pattFill prst="wdDnDiag">
            <a:fgClr>
              <a:srgbClr val="CC99FF"/>
            </a:fgClr>
            <a:bgClr>
              <a:srgbClr val="FFFFFF"/>
            </a:bgClr>
          </a:patt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17" name="AutoShape 24"/>
          <p:cNvSpPr>
            <a:spLocks noChangeArrowheads="1"/>
          </p:cNvSpPr>
          <p:nvPr/>
        </p:nvSpPr>
        <p:spPr bwMode="auto">
          <a:xfrm>
            <a:off x="3429001" y="3124201"/>
            <a:ext cx="976313" cy="485775"/>
          </a:xfrm>
          <a:prstGeom prst="leftArrow">
            <a:avLst>
              <a:gd name="adj1" fmla="val 50000"/>
              <a:gd name="adj2" fmla="val 50245"/>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08918" name="AutoShape 25"/>
          <p:cNvSpPr>
            <a:spLocks noChangeArrowheads="1"/>
          </p:cNvSpPr>
          <p:nvPr/>
        </p:nvSpPr>
        <p:spPr bwMode="auto">
          <a:xfrm>
            <a:off x="3429001" y="5534026"/>
            <a:ext cx="976313" cy="485775"/>
          </a:xfrm>
          <a:prstGeom prst="leftArrow">
            <a:avLst>
              <a:gd name="adj1" fmla="val 50000"/>
              <a:gd name="adj2" fmla="val 50245"/>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Tree>
    <p:extLst>
      <p:ext uri="{BB962C8B-B14F-4D97-AF65-F5344CB8AC3E}">
        <p14:creationId xmlns:p14="http://schemas.microsoft.com/office/powerpoint/2010/main" val="29261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nodeType="clickEffect">
                                  <p:stCondLst>
                                    <p:cond delay="0"/>
                                  </p:stCondLst>
                                  <p:childTnLst>
                                    <p:animEffect transition="out" filter="wipe(right)">
                                      <p:cBhvr>
                                        <p:cTn id="6" dur="1000"/>
                                        <p:tgtEl>
                                          <p:spTgt spid="211983"/>
                                        </p:tgtEl>
                                      </p:cBhvr>
                                    </p:animEffect>
                                    <p:set>
                                      <p:cBhvr>
                                        <p:cTn id="7" dur="1" fill="hold">
                                          <p:stCondLst>
                                            <p:cond delay="999"/>
                                          </p:stCondLst>
                                        </p:cTn>
                                        <p:tgtEl>
                                          <p:spTgt spid="2119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a:xfrm>
            <a:off x="1752600" y="228600"/>
            <a:ext cx="7772400" cy="762000"/>
          </a:xfrm>
        </p:spPr>
        <p:txBody>
          <a:bodyPr/>
          <a:lstStyle/>
          <a:p>
            <a:pPr eaLnBrk="1" hangingPunct="1"/>
            <a:r>
              <a:rPr lang="ja-JP" altLang="en-US"/>
              <a:t>インフレ目標を超えたら</a:t>
            </a:r>
          </a:p>
        </p:txBody>
      </p:sp>
      <p:sp>
        <p:nvSpPr>
          <p:cNvPr id="210946" name="Rectangle 3"/>
          <p:cNvSpPr>
            <a:spLocks noChangeArrowheads="1"/>
          </p:cNvSpPr>
          <p:nvPr/>
        </p:nvSpPr>
        <p:spPr bwMode="auto">
          <a:xfrm>
            <a:off x="1905000" y="1752600"/>
            <a:ext cx="1524000" cy="2057400"/>
          </a:xfrm>
          <a:prstGeom prst="rect">
            <a:avLst/>
          </a:prstGeom>
          <a:solidFill>
            <a:srgbClr val="CCFFFF"/>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大企業</a:t>
            </a:r>
          </a:p>
        </p:txBody>
      </p:sp>
      <p:sp>
        <p:nvSpPr>
          <p:cNvPr id="210947" name="Rectangle 4"/>
          <p:cNvSpPr>
            <a:spLocks noChangeArrowheads="1"/>
          </p:cNvSpPr>
          <p:nvPr/>
        </p:nvSpPr>
        <p:spPr bwMode="auto">
          <a:xfrm>
            <a:off x="1905000" y="4267200"/>
            <a:ext cx="1524000" cy="2133600"/>
          </a:xfrm>
          <a:prstGeom prst="rect">
            <a:avLst/>
          </a:prstGeom>
          <a:solidFill>
            <a:srgbClr val="FFFF99"/>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家計</a:t>
            </a:r>
          </a:p>
        </p:txBody>
      </p:sp>
      <p:sp>
        <p:nvSpPr>
          <p:cNvPr id="210948" name="AutoShape 5"/>
          <p:cNvSpPr>
            <a:spLocks noChangeArrowheads="1"/>
          </p:cNvSpPr>
          <p:nvPr/>
        </p:nvSpPr>
        <p:spPr bwMode="auto">
          <a:xfrm>
            <a:off x="3429001" y="2057401"/>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49" name="AutoShape 6"/>
          <p:cNvSpPr>
            <a:spLocks noChangeArrowheads="1"/>
          </p:cNvSpPr>
          <p:nvPr/>
        </p:nvSpPr>
        <p:spPr bwMode="auto">
          <a:xfrm>
            <a:off x="3429001" y="4543426"/>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50" name="Rectangle 7"/>
          <p:cNvSpPr>
            <a:spLocks noChangeArrowheads="1"/>
          </p:cNvSpPr>
          <p:nvPr/>
        </p:nvSpPr>
        <p:spPr bwMode="auto">
          <a:xfrm>
            <a:off x="4419600" y="1905000"/>
            <a:ext cx="2895600" cy="762000"/>
          </a:xfrm>
          <a:prstGeom prst="rect">
            <a:avLst/>
          </a:prstGeom>
          <a:solidFill>
            <a:srgbClr val="CCFFFF"/>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法人税</a:t>
            </a:r>
          </a:p>
        </p:txBody>
      </p:sp>
      <p:sp>
        <p:nvSpPr>
          <p:cNvPr id="210951" name="Rectangle 8"/>
          <p:cNvSpPr>
            <a:spLocks noChangeArrowheads="1"/>
          </p:cNvSpPr>
          <p:nvPr/>
        </p:nvSpPr>
        <p:spPr bwMode="auto">
          <a:xfrm>
            <a:off x="4419600" y="4343400"/>
            <a:ext cx="2895600" cy="762000"/>
          </a:xfrm>
          <a:prstGeom prst="rect">
            <a:avLst/>
          </a:prstGeom>
          <a:solidFill>
            <a:srgbClr val="FFFF99"/>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富裕層の所得税</a:t>
            </a:r>
          </a:p>
        </p:txBody>
      </p:sp>
      <p:sp>
        <p:nvSpPr>
          <p:cNvPr id="210952" name="Rectangle 9"/>
          <p:cNvSpPr>
            <a:spLocks noChangeArrowheads="1"/>
          </p:cNvSpPr>
          <p:nvPr/>
        </p:nvSpPr>
        <p:spPr bwMode="auto">
          <a:xfrm>
            <a:off x="8686800" y="685800"/>
            <a:ext cx="1676400" cy="1981200"/>
          </a:xfrm>
          <a:prstGeom prst="rect">
            <a:avLst/>
          </a:prstGeom>
          <a:solidFill>
            <a:srgbClr val="FF99CC"/>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福祉人件費</a:t>
            </a:r>
            <a:br>
              <a:rPr lang="ja-JP" altLang="en-US"/>
            </a:br>
            <a:r>
              <a:rPr lang="ja-JP" altLang="en-US"/>
              <a:t>等充実分</a:t>
            </a:r>
          </a:p>
        </p:txBody>
      </p:sp>
      <p:sp>
        <p:nvSpPr>
          <p:cNvPr id="210953" name="Rectangle 10"/>
          <p:cNvSpPr>
            <a:spLocks noChangeArrowheads="1"/>
          </p:cNvSpPr>
          <p:nvPr/>
        </p:nvSpPr>
        <p:spPr bwMode="auto">
          <a:xfrm>
            <a:off x="8686800" y="2667000"/>
            <a:ext cx="1676400" cy="914400"/>
          </a:xfrm>
          <a:prstGeom prst="rect">
            <a:avLst/>
          </a:prstGeom>
          <a:solidFill>
            <a:srgbClr val="CCFFCC"/>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償還資金</a:t>
            </a:r>
          </a:p>
        </p:txBody>
      </p:sp>
      <p:sp>
        <p:nvSpPr>
          <p:cNvPr id="210954" name="AutoShape 11"/>
          <p:cNvSpPr>
            <a:spLocks noChangeArrowheads="1"/>
          </p:cNvSpPr>
          <p:nvPr/>
        </p:nvSpPr>
        <p:spPr bwMode="auto">
          <a:xfrm rot="-460998">
            <a:off x="7315200" y="20574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55" name="AutoShape 12"/>
          <p:cNvSpPr>
            <a:spLocks noChangeArrowheads="1"/>
          </p:cNvSpPr>
          <p:nvPr/>
        </p:nvSpPr>
        <p:spPr bwMode="auto">
          <a:xfrm rot="1204332">
            <a:off x="7696200" y="2216150"/>
            <a:ext cx="228600" cy="2592388"/>
          </a:xfrm>
          <a:prstGeom prst="upArrow">
            <a:avLst>
              <a:gd name="adj1" fmla="val 50000"/>
              <a:gd name="adj2" fmla="val 283507"/>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56" name="AutoShape 13"/>
          <p:cNvSpPr>
            <a:spLocks/>
          </p:cNvSpPr>
          <p:nvPr/>
        </p:nvSpPr>
        <p:spPr bwMode="auto">
          <a:xfrm>
            <a:off x="8305800" y="685800"/>
            <a:ext cx="381000" cy="2895600"/>
          </a:xfrm>
          <a:prstGeom prst="leftBrace">
            <a:avLst>
              <a:gd name="adj1" fmla="val 63333"/>
              <a:gd name="adj2" fmla="val 50000"/>
            </a:avLst>
          </a:prstGeom>
          <a:noFill/>
          <a:ln w="254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57" name="Rectangle 14"/>
          <p:cNvSpPr>
            <a:spLocks noChangeArrowheads="1"/>
          </p:cNvSpPr>
          <p:nvPr/>
        </p:nvSpPr>
        <p:spPr bwMode="auto">
          <a:xfrm>
            <a:off x="8229600" y="5943600"/>
            <a:ext cx="2209800" cy="533400"/>
          </a:xfrm>
          <a:prstGeom prst="rect">
            <a:avLst/>
          </a:prstGeom>
          <a:solidFill>
            <a:schemeClr val="bg1"/>
          </a:solidFill>
          <a:ln w="25400">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a:t>日銀</a:t>
            </a:r>
          </a:p>
        </p:txBody>
      </p:sp>
      <p:sp>
        <p:nvSpPr>
          <p:cNvPr id="210958" name="Text Box 15"/>
          <p:cNvSpPr txBox="1">
            <a:spLocks noChangeArrowheads="1"/>
          </p:cNvSpPr>
          <p:nvPr/>
        </p:nvSpPr>
        <p:spPr bwMode="auto">
          <a:xfrm>
            <a:off x="9372600" y="4876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ct val="50000"/>
              </a:spcBef>
            </a:pPr>
            <a:r>
              <a:rPr lang="ja-JP" altLang="en-US"/>
              <a:t>国債</a:t>
            </a:r>
          </a:p>
        </p:txBody>
      </p:sp>
      <p:sp>
        <p:nvSpPr>
          <p:cNvPr id="210959" name="Text Box 16"/>
          <p:cNvSpPr txBox="1">
            <a:spLocks noChangeArrowheads="1"/>
          </p:cNvSpPr>
          <p:nvPr/>
        </p:nvSpPr>
        <p:spPr bwMode="auto">
          <a:xfrm>
            <a:off x="8108950" y="4267201"/>
            <a:ext cx="166103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a:t>市中マネー</a:t>
            </a:r>
          </a:p>
        </p:txBody>
      </p:sp>
      <p:sp>
        <p:nvSpPr>
          <p:cNvPr id="210960" name="AutoShape 17"/>
          <p:cNvSpPr>
            <a:spLocks noChangeArrowheads="1"/>
          </p:cNvSpPr>
          <p:nvPr/>
        </p:nvSpPr>
        <p:spPr bwMode="auto">
          <a:xfrm flipV="1">
            <a:off x="9601200" y="5334000"/>
            <a:ext cx="381000" cy="609600"/>
          </a:xfrm>
          <a:prstGeom prst="downArrow">
            <a:avLst>
              <a:gd name="adj1" fmla="val 50000"/>
              <a:gd name="adj2" fmla="val 40000"/>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61" name="AutoShape 18"/>
          <p:cNvSpPr>
            <a:spLocks noChangeArrowheads="1"/>
          </p:cNvSpPr>
          <p:nvPr/>
        </p:nvSpPr>
        <p:spPr bwMode="auto">
          <a:xfrm flipV="1">
            <a:off x="8686800" y="4724400"/>
            <a:ext cx="304800" cy="1219200"/>
          </a:xfrm>
          <a:prstGeom prst="upArrow">
            <a:avLst>
              <a:gd name="adj1" fmla="val 50000"/>
              <a:gd name="adj2" fmla="val 100000"/>
            </a:avLst>
          </a:prstGeom>
          <a:solidFill>
            <a:srgbClr val="CC99FF"/>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62" name="AutoShape 19"/>
          <p:cNvSpPr>
            <a:spLocks noChangeArrowheads="1"/>
          </p:cNvSpPr>
          <p:nvPr/>
        </p:nvSpPr>
        <p:spPr bwMode="auto">
          <a:xfrm>
            <a:off x="9677400" y="3581400"/>
            <a:ext cx="228600" cy="1295400"/>
          </a:xfrm>
          <a:prstGeom prst="downArrow">
            <a:avLst>
              <a:gd name="adj1" fmla="val 50000"/>
              <a:gd name="adj2" fmla="val 141667"/>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
        <p:nvSpPr>
          <p:cNvPr id="210963" name="AutoShape 20"/>
          <p:cNvSpPr>
            <a:spLocks noChangeArrowheads="1"/>
          </p:cNvSpPr>
          <p:nvPr/>
        </p:nvSpPr>
        <p:spPr bwMode="auto">
          <a:xfrm>
            <a:off x="10134600" y="3581400"/>
            <a:ext cx="228600" cy="2362200"/>
          </a:xfrm>
          <a:prstGeom prst="downArrow">
            <a:avLst>
              <a:gd name="adj1" fmla="val 50000"/>
              <a:gd name="adj2" fmla="val 258333"/>
            </a:avLst>
          </a:prstGeom>
          <a:solidFill>
            <a:schemeClr val="accent1"/>
          </a:solidFill>
          <a:ln w="9525">
            <a:solidFill>
              <a:schemeClr val="tx1"/>
            </a:solidFill>
            <a:miter lim="800000"/>
            <a:headEnd/>
            <a:tailEnd/>
          </a:ln>
        </p:spPr>
        <p:txBody>
          <a:bodyPr wrap="none" anchor="ct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endParaRPr lang="ja-JP" altLang="en-US"/>
          </a:p>
        </p:txBody>
      </p:sp>
    </p:spTree>
    <p:extLst>
      <p:ext uri="{BB962C8B-B14F-4D97-AF65-F5344CB8AC3E}">
        <p14:creationId xmlns:p14="http://schemas.microsoft.com/office/powerpoint/2010/main" val="1568782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松尾の提案（補足）</a:t>
            </a:r>
            <a:endParaRPr kumimoji="1" lang="ja-JP" altLang="en-US" dirty="0"/>
          </a:p>
        </p:txBody>
      </p:sp>
      <p:sp>
        <p:nvSpPr>
          <p:cNvPr id="3" name="コンテンツ プレースホルダー 2"/>
          <p:cNvSpPr>
            <a:spLocks noGrp="1"/>
          </p:cNvSpPr>
          <p:nvPr>
            <p:ph idx="1"/>
          </p:nvPr>
        </p:nvSpPr>
        <p:spPr>
          <a:xfrm>
            <a:off x="838200" y="1557338"/>
            <a:ext cx="10515600" cy="4900612"/>
          </a:xfrm>
        </p:spPr>
        <p:txBody>
          <a:bodyPr>
            <a:normAutofit/>
          </a:bodyPr>
          <a:lstStyle/>
          <a:p>
            <a:r>
              <a:rPr kumimoji="1" lang="ja-JP" altLang="en-US" sz="3600" dirty="0" smtClean="0"/>
              <a:t>十分にデフレ脱却したあとで、どうしても財源が足りないときに、消費税増税に頼ることは否定しないが、その際には改めて民意を問うことを、あらかじめ明言しておく。</a:t>
            </a:r>
            <a:endParaRPr kumimoji="1" lang="en-US" altLang="ja-JP" sz="3600" dirty="0" smtClean="0"/>
          </a:p>
          <a:p>
            <a:r>
              <a:rPr lang="ja-JP" altLang="en-US" sz="3600" dirty="0" smtClean="0"/>
              <a:t>消費税率は、景気が後退した時には、ただちに引き下げるものとする。</a:t>
            </a:r>
            <a:endParaRPr lang="en-US" altLang="ja-JP" sz="3600" dirty="0" smtClean="0"/>
          </a:p>
          <a:p>
            <a:r>
              <a:rPr kumimoji="1" lang="ja-JP" altLang="en-US" sz="3600" dirty="0" smtClean="0"/>
              <a:t>この上げ下げを技術的に容易にさせるために、小売最終段階だけに課税される「売上税」とする。</a:t>
            </a:r>
            <a:endParaRPr kumimoji="1" lang="ja-JP" altLang="en-US" sz="3600" dirty="0"/>
          </a:p>
        </p:txBody>
      </p:sp>
    </p:spTree>
    <p:extLst>
      <p:ext uri="{BB962C8B-B14F-4D97-AF65-F5344CB8AC3E}">
        <p14:creationId xmlns:p14="http://schemas.microsoft.com/office/powerpoint/2010/main" val="143398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30514" y="152400"/>
            <a:ext cx="6360886" cy="1263650"/>
          </a:xfrm>
        </p:spPr>
        <p:txBody>
          <a:bodyPr>
            <a:normAutofit/>
          </a:bodyPr>
          <a:lstStyle/>
          <a:p>
            <a:r>
              <a:rPr lang="ja-JP" altLang="en-US" sz="4800" dirty="0">
                <a:latin typeface="ＭＳ Ｐゴシック" charset="-128"/>
              </a:rPr>
              <a:t>欧州労連のコメント</a:t>
            </a:r>
          </a:p>
        </p:txBody>
      </p:sp>
      <p:sp>
        <p:nvSpPr>
          <p:cNvPr id="48131" name="Rectangle 3"/>
          <p:cNvSpPr>
            <a:spLocks noGrp="1" noChangeArrowheads="1"/>
          </p:cNvSpPr>
          <p:nvPr>
            <p:ph type="body" idx="1"/>
          </p:nvPr>
        </p:nvSpPr>
        <p:spPr>
          <a:xfrm>
            <a:off x="1030514" y="2819400"/>
            <a:ext cx="10029372" cy="3810000"/>
          </a:xfrm>
        </p:spPr>
        <p:txBody>
          <a:bodyPr/>
          <a:lstStyle/>
          <a:p>
            <a:r>
              <a:rPr lang="ja-JP" altLang="en-US" dirty="0"/>
              <a:t>「</a:t>
            </a:r>
            <a:r>
              <a:rPr lang="ja-JP" altLang="en-US" sz="3600" dirty="0"/>
              <a:t>経済政策における</a:t>
            </a:r>
            <a:r>
              <a:rPr lang="ja-JP" altLang="en-US" sz="3600" dirty="0">
                <a:solidFill>
                  <a:srgbClr val="FF0000"/>
                </a:solidFill>
              </a:rPr>
              <a:t>歓迎すべき転換</a:t>
            </a:r>
            <a:r>
              <a:rPr lang="ja-JP" altLang="en-US" sz="3600" dirty="0"/>
              <a:t>があった。」予想され、</a:t>
            </a:r>
            <a:r>
              <a:rPr lang="ja-JP" altLang="en-US" sz="3600" dirty="0">
                <a:solidFill>
                  <a:srgbClr val="FF0000"/>
                </a:solidFill>
              </a:rPr>
              <a:t>長く待ち望まれた量的緩和</a:t>
            </a:r>
            <a:r>
              <a:rPr lang="ja-JP" altLang="en-US" sz="3600" dirty="0"/>
              <a:t>の声明が欧州中央銀行によってなされたこと</a:t>
            </a:r>
            <a:r>
              <a:rPr lang="en-US" altLang="ja-JP" sz="3600" dirty="0"/>
              <a:t>…</a:t>
            </a:r>
            <a:r>
              <a:rPr lang="ja-JP" altLang="en-US" sz="3600" dirty="0"/>
              <a:t>を受けて、欧州労連書記のベロニカ・ニルソンは言った。</a:t>
            </a:r>
          </a:p>
          <a:p>
            <a:r>
              <a:rPr lang="ja-JP" altLang="en-US" sz="3600" dirty="0"/>
              <a:t>量的緩和だけでは不十分で、決定的に高いレベルの公共投資が必要。</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
            <a:ext cx="45720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3" name="Text Box 5"/>
          <p:cNvSpPr txBox="1">
            <a:spLocks noChangeArrowheads="1"/>
          </p:cNvSpPr>
          <p:nvPr/>
        </p:nvSpPr>
        <p:spPr bwMode="auto">
          <a:xfrm>
            <a:off x="2362200" y="1416050"/>
            <a:ext cx="449580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dirty="0">
                <a:latin typeface="Osaka レギュラー−等幅" charset="-128"/>
                <a:ea typeface="Osaka レギュラー−等幅" charset="-128"/>
              </a:rPr>
              <a:t>欧州労連サイトより</a:t>
            </a:r>
            <a:br>
              <a:rPr lang="ja-JP" altLang="en-US" dirty="0">
                <a:latin typeface="Osaka レギュラー−等幅" charset="-128"/>
                <a:ea typeface="Osaka レギュラー−等幅" charset="-128"/>
              </a:rPr>
            </a:br>
            <a:r>
              <a:rPr lang="en-US" altLang="ja-JP" sz="1600" dirty="0">
                <a:latin typeface="Osaka レギュラー−等幅" charset="-128"/>
                <a:ea typeface="Osaka レギュラー−等幅" charset="-128"/>
                <a:hlinkClick r:id="rId4"/>
              </a:rPr>
              <a:t>http://www.etuc.org/press/qe-not-enough-stimulate-growth#.VWZInaYnhlr</a:t>
            </a:r>
            <a:endParaRPr lang="en-US" altLang="ja-JP" dirty="0">
              <a:latin typeface="Osaka レギュラー−等幅" charset="-128"/>
              <a:ea typeface="Osaka レギュラー−等幅" charset="-128"/>
            </a:endParaRPr>
          </a:p>
        </p:txBody>
      </p:sp>
    </p:spTree>
    <p:extLst>
      <p:ext uri="{BB962C8B-B14F-4D97-AF65-F5344CB8AC3E}">
        <p14:creationId xmlns:p14="http://schemas.microsoft.com/office/powerpoint/2010/main" val="935854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松尾の提案</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600" dirty="0" smtClean="0"/>
              <a:t>政府が</a:t>
            </a:r>
            <a:r>
              <a:rPr kumimoji="1" lang="en-US" altLang="ja-JP" sz="3600" dirty="0" smtClean="0"/>
              <a:t>50</a:t>
            </a:r>
            <a:r>
              <a:rPr kumimoji="1" lang="ja-JP" altLang="en-US" sz="3600" dirty="0" smtClean="0"/>
              <a:t>兆円硬貨を１枚発行し、日銀保有国債をその分買い取って消滅させる。</a:t>
            </a:r>
            <a:endParaRPr kumimoji="1" lang="en-US" altLang="ja-JP" sz="3600" dirty="0" smtClean="0"/>
          </a:p>
          <a:p>
            <a:r>
              <a:rPr lang="ja-JP" altLang="en-US" sz="3600" dirty="0" smtClean="0"/>
              <a:t>インフレの動向を注視しながら、経済成長に合わせて同様の措置を漸次進める。</a:t>
            </a:r>
            <a:endParaRPr kumimoji="1" lang="ja-JP" altLang="en-US" sz="3600" dirty="0"/>
          </a:p>
        </p:txBody>
      </p:sp>
    </p:spTree>
    <p:extLst>
      <p:ext uri="{BB962C8B-B14F-4D97-AF65-F5344CB8AC3E}">
        <p14:creationId xmlns:p14="http://schemas.microsoft.com/office/powerpoint/2010/main" val="193844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1718128" y="170543"/>
            <a:ext cx="7794171" cy="1143000"/>
          </a:xfrm>
        </p:spPr>
        <p:txBody>
          <a:bodyPr>
            <a:normAutofit/>
          </a:bodyPr>
          <a:lstStyle/>
          <a:p>
            <a:pPr algn="ctr"/>
            <a:r>
              <a:rPr lang="ja-JP" altLang="en-US" sz="4800" dirty="0" smtClean="0"/>
              <a:t>欧州労連の反緊縮行動</a:t>
            </a:r>
            <a:endParaRPr lang="ja-JP" altLang="en-US" sz="4800" dirty="0"/>
          </a:p>
        </p:txBody>
      </p:sp>
      <p:sp>
        <p:nvSpPr>
          <p:cNvPr id="82947" name="Rectangle 1027"/>
          <p:cNvSpPr>
            <a:spLocks noGrp="1" noChangeArrowheads="1"/>
          </p:cNvSpPr>
          <p:nvPr>
            <p:ph type="body" idx="1"/>
          </p:nvPr>
        </p:nvSpPr>
        <p:spPr>
          <a:xfrm>
            <a:off x="1676400" y="1313543"/>
            <a:ext cx="8733971" cy="2133600"/>
          </a:xfrm>
        </p:spPr>
        <p:txBody>
          <a:bodyPr>
            <a:noAutofit/>
          </a:bodyPr>
          <a:lstStyle/>
          <a:p>
            <a:r>
              <a:rPr lang="en-US" altLang="ja-JP" sz="3600" dirty="0" smtClean="0"/>
              <a:t>2014</a:t>
            </a:r>
            <a:r>
              <a:rPr lang="ja-JP" altLang="en-US" sz="3600" dirty="0"/>
              <a:t>年</a:t>
            </a:r>
            <a:r>
              <a:rPr lang="en-US" altLang="ja-JP" sz="3600" dirty="0"/>
              <a:t>11.14</a:t>
            </a:r>
            <a:r>
              <a:rPr lang="ja-JP" altLang="en-US" sz="3600" dirty="0"/>
              <a:t>反緊縮全欧行動</a:t>
            </a:r>
          </a:p>
          <a:p>
            <a:r>
              <a:rPr lang="ja-JP" altLang="en-US" sz="3600" dirty="0"/>
              <a:t>南欧５カ国でゼネスト。</a:t>
            </a:r>
            <a:r>
              <a:rPr lang="en-US" altLang="ja-JP" sz="3600" dirty="0"/>
              <a:t>23</a:t>
            </a:r>
            <a:r>
              <a:rPr lang="ja-JP" altLang="en-US" sz="3600" dirty="0"/>
              <a:t>か国、</a:t>
            </a:r>
            <a:r>
              <a:rPr lang="en-US" altLang="ja-JP" sz="3600" dirty="0"/>
              <a:t>40</a:t>
            </a:r>
            <a:r>
              <a:rPr lang="ja-JP" altLang="en-US" sz="3600" dirty="0"/>
              <a:t>ナショナルセンターから数百万人が参加。</a:t>
            </a:r>
          </a:p>
        </p:txBody>
      </p:sp>
      <p:pic>
        <p:nvPicPr>
          <p:cNvPr id="8294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76601"/>
            <a:ext cx="38862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949" name="Rectangle 1029"/>
          <p:cNvSpPr>
            <a:spLocks noChangeArrowheads="1"/>
          </p:cNvSpPr>
          <p:nvPr/>
        </p:nvSpPr>
        <p:spPr bwMode="auto">
          <a:xfrm>
            <a:off x="4029075" y="6354764"/>
            <a:ext cx="7411003"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200" dirty="0">
                <a:latin typeface="Osaka レギュラー−等幅" charset="-128"/>
                <a:ea typeface="Osaka レギュラー−等幅" charset="-128"/>
              </a:rPr>
              <a:t>https://</a:t>
            </a:r>
            <a:r>
              <a:rPr lang="en-US" altLang="ja-JP" sz="1200" dirty="0" err="1">
                <a:latin typeface="Osaka レギュラー−等幅" charset="-128"/>
                <a:ea typeface="Osaka レギュラー−等幅" charset="-128"/>
              </a:rPr>
              <a:t>movimientoindignadosspanishrevolution.files.wordpress.com</a:t>
            </a:r>
            <a:r>
              <a:rPr lang="en-US" altLang="ja-JP" sz="1200" dirty="0">
                <a:latin typeface="Osaka レギュラー−等幅" charset="-128"/>
                <a:ea typeface="Osaka レギュラー−等幅" charset="-128"/>
              </a:rPr>
              <a:t>/2012/11/madrid14n12.jpg</a:t>
            </a:r>
            <a:endParaRPr lang="en-US" altLang="ja-JP" dirty="0">
              <a:latin typeface="Osaka レギュラー−等幅" charset="-128"/>
              <a:ea typeface="Osaka レギュラー−等幅" charset="-128"/>
            </a:endParaRPr>
          </a:p>
        </p:txBody>
      </p:sp>
      <p:sp>
        <p:nvSpPr>
          <p:cNvPr id="82950" name="Rectangle 1030"/>
          <p:cNvSpPr>
            <a:spLocks noChangeArrowheads="1"/>
          </p:cNvSpPr>
          <p:nvPr/>
        </p:nvSpPr>
        <p:spPr bwMode="auto">
          <a:xfrm>
            <a:off x="1600200" y="5867401"/>
            <a:ext cx="5222905"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1200" dirty="0">
                <a:latin typeface="Osaka レギュラー−等幅" charset="-128"/>
                <a:ea typeface="Osaka レギュラー−等幅" charset="-128"/>
              </a:rPr>
              <a:t>http://</a:t>
            </a:r>
            <a:r>
              <a:rPr lang="en-US" altLang="ja-JP" sz="1200" dirty="0" err="1">
                <a:latin typeface="Osaka レギュラー−等幅" charset="-128"/>
                <a:ea typeface="Osaka レギュラー−等幅" charset="-128"/>
              </a:rPr>
              <a:t>www.asueldodemoscu.net</a:t>
            </a:r>
            <a:r>
              <a:rPr lang="en-US" altLang="ja-JP" sz="1200" dirty="0">
                <a:latin typeface="Osaka レギュラー−等幅" charset="-128"/>
                <a:ea typeface="Osaka レギュラー−等幅" charset="-128"/>
              </a:rPr>
              <a:t>/2012/10/14n-huelguita-general/</a:t>
            </a:r>
          </a:p>
        </p:txBody>
      </p:sp>
      <p:pic>
        <p:nvPicPr>
          <p:cNvPr id="82951"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76601"/>
            <a:ext cx="19002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1034" descr="ttps://movimientoindignadosspanishrevolution.files.wordpress.com/2012/11/madrid14n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471" y="3260726"/>
            <a:ext cx="3011167" cy="301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460500"/>
          </a:xfrm>
        </p:spPr>
        <p:txBody>
          <a:bodyPr/>
          <a:lstStyle/>
          <a:p>
            <a:pPr algn="ctr"/>
            <a:r>
              <a:rPr kumimoji="1" lang="ja-JP" altLang="en-US" dirty="0" smtClean="0"/>
              <a:t>スペインのポデモス</a:t>
            </a:r>
            <a:r>
              <a:rPr kumimoji="1" lang="en-US" altLang="ja-JP" dirty="0" smtClean="0"/>
              <a:t/>
            </a:r>
            <a:br>
              <a:rPr kumimoji="1" lang="en-US" altLang="ja-JP" dirty="0" smtClean="0"/>
            </a:br>
            <a:r>
              <a:rPr kumimoji="1" lang="ja-JP" altLang="en-US" dirty="0" smtClean="0"/>
              <a:t>「人民の経済プロジェクト」</a:t>
            </a:r>
            <a:endParaRPr kumimoji="1" lang="ja-JP" altLang="en-US" dirty="0"/>
          </a:p>
        </p:txBody>
      </p:sp>
      <p:sp>
        <p:nvSpPr>
          <p:cNvPr id="3" name="コンテンツ プレースホルダー 2"/>
          <p:cNvSpPr>
            <a:spLocks noGrp="1"/>
          </p:cNvSpPr>
          <p:nvPr>
            <p:ph idx="1"/>
          </p:nvPr>
        </p:nvSpPr>
        <p:spPr>
          <a:xfrm>
            <a:off x="838200" y="1959429"/>
            <a:ext cx="7101114" cy="4630057"/>
          </a:xfrm>
        </p:spPr>
        <p:txBody>
          <a:bodyPr>
            <a:normAutofit/>
          </a:bodyPr>
          <a:lstStyle/>
          <a:p>
            <a:r>
              <a:rPr kumimoji="1" lang="ja-JP" altLang="en-US" dirty="0" smtClean="0"/>
              <a:t>欧州中央銀行による政府財政ファイナンスを妨げているルールを変える。</a:t>
            </a:r>
            <a:endParaRPr kumimoji="1" lang="en-US" altLang="ja-JP" dirty="0" smtClean="0"/>
          </a:p>
          <a:p>
            <a:r>
              <a:rPr kumimoji="1" lang="ja-JP" altLang="en-US" dirty="0" smtClean="0"/>
              <a:t>欧州中央銀行の政策目標に「完全雇用」を含める。</a:t>
            </a:r>
            <a:endParaRPr kumimoji="1" lang="en-US" altLang="ja-JP" dirty="0" smtClean="0"/>
          </a:p>
          <a:p>
            <a:r>
              <a:rPr lang="ja-JP" altLang="en-US" dirty="0" smtClean="0"/>
              <a:t>欧州中央銀行が欧州議会に責任を負い、欧州議会から任命されるようにする。</a:t>
            </a:r>
            <a:endParaRPr lang="en-US" altLang="ja-JP" dirty="0" smtClean="0"/>
          </a:p>
          <a:p>
            <a:r>
              <a:rPr kumimoji="1" lang="ja-JP" altLang="en-US" dirty="0" smtClean="0"/>
              <a:t>スペイン憲法の財政均衡ルールを廃止する。</a:t>
            </a:r>
            <a:endParaRPr lang="en-US" altLang="ja-JP" dirty="0" smtClean="0"/>
          </a:p>
          <a:p>
            <a:r>
              <a:rPr lang="ja-JP" altLang="en-US" dirty="0" smtClean="0"/>
              <a:t>等のもとに、社会政策充実やベーシックインカムを提唱。</a:t>
            </a:r>
            <a:endParaRPr kumimoji="1" lang="en-US" altLang="ja-JP" dirty="0" smtClean="0"/>
          </a:p>
        </p:txBody>
      </p:sp>
      <p:pic>
        <p:nvPicPr>
          <p:cNvPr id="4" name="図 3"/>
          <p:cNvPicPr>
            <a:picLocks noChangeAspect="1"/>
          </p:cNvPicPr>
          <p:nvPr/>
        </p:nvPicPr>
        <p:blipFill>
          <a:blip r:embed="rId2"/>
          <a:stretch>
            <a:fillRect/>
          </a:stretch>
        </p:blipFill>
        <p:spPr>
          <a:xfrm>
            <a:off x="7773134" y="1753055"/>
            <a:ext cx="3580666" cy="4593771"/>
          </a:xfrm>
          <a:prstGeom prst="rect">
            <a:avLst/>
          </a:prstGeom>
        </p:spPr>
      </p:pic>
      <p:sp>
        <p:nvSpPr>
          <p:cNvPr id="5" name="テキスト ボックス 4"/>
          <p:cNvSpPr txBox="1"/>
          <p:nvPr/>
        </p:nvSpPr>
        <p:spPr>
          <a:xfrm>
            <a:off x="6047370" y="6349295"/>
            <a:ext cx="6327373" cy="523220"/>
          </a:xfrm>
          <a:prstGeom prst="rect">
            <a:avLst/>
          </a:prstGeom>
          <a:noFill/>
        </p:spPr>
        <p:txBody>
          <a:bodyPr wrap="none" rtlCol="0">
            <a:spAutoFit/>
          </a:bodyPr>
          <a:lstStyle/>
          <a:p>
            <a:pPr algn="ctr"/>
            <a:r>
              <a:rPr lang="ja-JP" altLang="en-US" dirty="0" smtClean="0">
                <a:latin typeface="MS PGothic" charset="-128"/>
                <a:ea typeface="MS PGothic" charset="-128"/>
                <a:cs typeface="MS PGothic" charset="-128"/>
              </a:rPr>
              <a:t>パブロ・イグレシアス党首</a:t>
            </a:r>
            <a:endParaRPr lang="en-US" altLang="ja-JP" dirty="0" smtClean="0">
              <a:latin typeface="MS PGothic" charset="-128"/>
              <a:ea typeface="MS PGothic" charset="-128"/>
              <a:cs typeface="MS PGothic" charset="-128"/>
            </a:endParaRPr>
          </a:p>
          <a:p>
            <a:r>
              <a:rPr lang="en-US" altLang="ja-JP" sz="1000" dirty="0">
                <a:latin typeface="Osaka レギュラー−等幅" charset="-128"/>
                <a:ea typeface="Osaka レギュラー−等幅" charset="-128"/>
              </a:rPr>
              <a:t>https://</a:t>
            </a:r>
            <a:r>
              <a:rPr lang="en-US" altLang="ja-JP" sz="1000" dirty="0" err="1">
                <a:latin typeface="Osaka レギュラー−等幅" charset="-128"/>
                <a:ea typeface="Osaka レギュラー−等幅" charset="-128"/>
              </a:rPr>
              <a:t>commons.wikimedia.org</a:t>
            </a:r>
            <a:r>
              <a:rPr lang="en-US" altLang="ja-JP" sz="1000" dirty="0">
                <a:latin typeface="Osaka レギュラー−等幅" charset="-128"/>
                <a:ea typeface="Osaka レギュラー−等幅" charset="-128"/>
              </a:rPr>
              <a:t>/wiki/File:Pablo_Iglesias_Ahora_Madrid_2015_-_05_(cropped).jpg</a:t>
            </a:r>
            <a:endParaRPr kumimoji="1" lang="ja-JP" altLang="en-US" sz="1000" dirty="0">
              <a:latin typeface="Osaka レギュラー−等幅" charset="-128"/>
              <a:ea typeface="Osaka レギュラー−等幅" charset="-128"/>
            </a:endParaRPr>
          </a:p>
        </p:txBody>
      </p:sp>
    </p:spTree>
    <p:extLst>
      <p:ext uri="{BB962C8B-B14F-4D97-AF65-F5344CB8AC3E}">
        <p14:creationId xmlns:p14="http://schemas.microsoft.com/office/powerpoint/2010/main" val="1498824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48784"/>
            <a:ext cx="7826829" cy="1100818"/>
          </a:xfrm>
        </p:spPr>
        <p:txBody>
          <a:bodyPr/>
          <a:lstStyle/>
          <a:p>
            <a:r>
              <a:rPr kumimoji="1" lang="ja-JP" altLang="en-US" dirty="0" smtClean="0"/>
              <a:t>この文書を書いた人</a:t>
            </a:r>
            <a:r>
              <a:rPr kumimoji="1" lang="ja-JP" altLang="en-US" smtClean="0"/>
              <a:t>たちの本</a:t>
            </a:r>
            <a:endParaRPr kumimoji="1" lang="ja-JP" altLang="en-US" dirty="0"/>
          </a:p>
        </p:txBody>
      </p:sp>
      <p:sp>
        <p:nvSpPr>
          <p:cNvPr id="3" name="コンテンツ プレースホルダー 2"/>
          <p:cNvSpPr>
            <a:spLocks noGrp="1"/>
          </p:cNvSpPr>
          <p:nvPr>
            <p:ph idx="1"/>
          </p:nvPr>
        </p:nvSpPr>
        <p:spPr>
          <a:xfrm>
            <a:off x="754743" y="1493838"/>
            <a:ext cx="6288314" cy="4711019"/>
          </a:xfrm>
        </p:spPr>
        <p:txBody>
          <a:bodyPr/>
          <a:lstStyle/>
          <a:p>
            <a:r>
              <a:rPr lang="ja-JP" altLang="en-US" dirty="0"/>
              <a:t>ビセンス・ナバロ、ホアン・トーレス・ロペス、アルベルト・ガルソン・</a:t>
            </a:r>
            <a:r>
              <a:rPr lang="ja-JP" altLang="en-US" dirty="0" smtClean="0"/>
              <a:t>エスピノサ</a:t>
            </a:r>
            <a:r>
              <a:rPr lang="en-US" altLang="ja-JP" dirty="0" smtClean="0"/>
              <a:t/>
            </a:r>
            <a:br>
              <a:rPr lang="en-US" altLang="ja-JP" dirty="0" smtClean="0"/>
            </a:br>
            <a:r>
              <a:rPr lang="en-US" altLang="ja-JP" sz="3600" dirty="0" smtClean="0"/>
              <a:t>『</a:t>
            </a:r>
            <a:r>
              <a:rPr lang="ja-JP" altLang="en-US" sz="3600" dirty="0"/>
              <a:t>もうひとつの道はある──スペインで雇用と社会福祉を創出するための提案</a:t>
            </a:r>
            <a:r>
              <a:rPr lang="en-US" altLang="ja-JP" sz="3600" dirty="0" smtClean="0"/>
              <a:t>』</a:t>
            </a:r>
            <a:br>
              <a:rPr lang="en-US" altLang="ja-JP" sz="3600" dirty="0" smtClean="0"/>
            </a:br>
            <a:r>
              <a:rPr lang="ja-JP" altLang="en-US" dirty="0" smtClean="0"/>
              <a:t>吾</a:t>
            </a:r>
            <a:r>
              <a:rPr lang="ja-JP" altLang="en-US" dirty="0"/>
              <a:t>郷健二、海老原弘子、廣田裕之訳、</a:t>
            </a:r>
            <a:r>
              <a:rPr lang="en-US" altLang="ja-JP" dirty="0"/>
              <a:t>ATTAC Japan(</a:t>
            </a:r>
            <a:r>
              <a:rPr lang="ja-JP" altLang="en-US" dirty="0"/>
              <a:t>首都圏</a:t>
            </a:r>
            <a:r>
              <a:rPr lang="en-US" altLang="ja-JP" dirty="0"/>
              <a:t>)</a:t>
            </a:r>
            <a:r>
              <a:rPr lang="ja-JP" altLang="en-US" dirty="0"/>
              <a:t>編集、つげ書房新社、</a:t>
            </a:r>
            <a:r>
              <a:rPr lang="en-US" altLang="ja-JP" dirty="0"/>
              <a:t>2013</a:t>
            </a:r>
            <a:r>
              <a:rPr lang="ja-JP" altLang="en-US" dirty="0"/>
              <a:t>年、</a:t>
            </a:r>
            <a:r>
              <a:rPr lang="en-US" altLang="ja-JP" dirty="0"/>
              <a:t>2500</a:t>
            </a:r>
            <a:r>
              <a:rPr lang="ja-JP" altLang="en-US" dirty="0"/>
              <a:t>円＋</a:t>
            </a:r>
            <a:r>
              <a:rPr lang="ja-JP" altLang="en-US" dirty="0" smtClean="0"/>
              <a:t>税</a:t>
            </a:r>
            <a:endParaRPr lang="en-US" altLang="ja-JP" dirty="0" smtClean="0"/>
          </a:p>
          <a:p>
            <a:endParaRPr kumimoji="1" lang="ja-JP" altLang="en-US" dirty="0"/>
          </a:p>
        </p:txBody>
      </p:sp>
      <p:pic>
        <p:nvPicPr>
          <p:cNvPr id="4" name="図 3"/>
          <p:cNvPicPr>
            <a:picLocks noChangeAspect="1"/>
          </p:cNvPicPr>
          <p:nvPr/>
        </p:nvPicPr>
        <p:blipFill>
          <a:blip r:embed="rId2"/>
          <a:stretch>
            <a:fillRect/>
          </a:stretch>
        </p:blipFill>
        <p:spPr>
          <a:xfrm>
            <a:off x="7685312" y="336256"/>
            <a:ext cx="4201886" cy="6161827"/>
          </a:xfrm>
          <a:prstGeom prst="rect">
            <a:avLst/>
          </a:prstGeom>
        </p:spPr>
      </p:pic>
    </p:spTree>
    <p:extLst>
      <p:ext uri="{BB962C8B-B14F-4D97-AF65-F5344CB8AC3E}">
        <p14:creationId xmlns:p14="http://schemas.microsoft.com/office/powerpoint/2010/main" val="76573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48784"/>
            <a:ext cx="7826829" cy="1100818"/>
          </a:xfrm>
        </p:spPr>
        <p:txBody>
          <a:bodyPr/>
          <a:lstStyle/>
          <a:p>
            <a:r>
              <a:rPr kumimoji="1" lang="ja-JP" altLang="en-US" dirty="0" smtClean="0"/>
              <a:t>この文書を書いた人たちの本</a:t>
            </a:r>
            <a:endParaRPr kumimoji="1" lang="ja-JP" altLang="en-US" dirty="0"/>
          </a:p>
        </p:txBody>
      </p:sp>
      <p:sp>
        <p:nvSpPr>
          <p:cNvPr id="3" name="コンテンツ プレースホルダー 2"/>
          <p:cNvSpPr>
            <a:spLocks noGrp="1"/>
          </p:cNvSpPr>
          <p:nvPr>
            <p:ph idx="1"/>
          </p:nvPr>
        </p:nvSpPr>
        <p:spPr>
          <a:xfrm>
            <a:off x="754742" y="1160009"/>
            <a:ext cx="6734629" cy="5473020"/>
          </a:xfrm>
        </p:spPr>
        <p:txBody>
          <a:bodyPr>
            <a:normAutofit/>
          </a:bodyPr>
          <a:lstStyle/>
          <a:p>
            <a:r>
              <a:rPr kumimoji="1" lang="ja-JP" altLang="en-US" sz="3200" dirty="0" smtClean="0"/>
              <a:t>デフレによる</a:t>
            </a:r>
            <a:r>
              <a:rPr kumimoji="1" lang="ja-JP" altLang="en-US" sz="3200" dirty="0" smtClean="0"/>
              <a:t>失業は少数</a:t>
            </a:r>
            <a:r>
              <a:rPr kumimoji="1" lang="ja-JP" altLang="en-US" sz="3200" dirty="0" smtClean="0"/>
              <a:t>支配者の利益。</a:t>
            </a:r>
            <a:endParaRPr kumimoji="1" lang="en-US" altLang="ja-JP" sz="3200" dirty="0" smtClean="0"/>
          </a:p>
          <a:p>
            <a:r>
              <a:rPr lang="ja-JP" altLang="en-US" sz="3200" dirty="0" smtClean="0"/>
              <a:t>賃上げと公共投資で景気刺激を。</a:t>
            </a:r>
            <a:endParaRPr lang="en-US" altLang="ja-JP" sz="3200" dirty="0" smtClean="0"/>
          </a:p>
          <a:p>
            <a:r>
              <a:rPr kumimoji="1" lang="ja-JP" altLang="en-US" sz="3200" dirty="0" smtClean="0"/>
              <a:t>財政赤字危機論は新自由主義のプロパガンダだ。</a:t>
            </a:r>
            <a:endParaRPr kumimoji="1" lang="en-US" altLang="ja-JP" sz="3200" dirty="0" smtClean="0"/>
          </a:p>
          <a:p>
            <a:r>
              <a:rPr lang="ja-JP" altLang="en-US" sz="3200" dirty="0" smtClean="0"/>
              <a:t>欧州中央銀行が政府に資金を貸せ。</a:t>
            </a:r>
            <a:endParaRPr lang="en-US" altLang="ja-JP" sz="3200" dirty="0" smtClean="0"/>
          </a:p>
          <a:p>
            <a:r>
              <a:rPr kumimoji="1" lang="ja-JP" altLang="en-US" sz="3200" dirty="0" smtClean="0"/>
              <a:t>欧州中央銀行は金融界の利害で動いているので、欧州議会の支配下におけ。</a:t>
            </a:r>
            <a:endParaRPr kumimoji="1" lang="en-US" altLang="ja-JP" sz="3200" dirty="0" smtClean="0"/>
          </a:p>
          <a:p>
            <a:r>
              <a:rPr lang="ja-JP" altLang="en-US" sz="3200" dirty="0" smtClean="0"/>
              <a:t>準備預金制度の廃止を目指す</a:t>
            </a:r>
            <a:r>
              <a:rPr lang="ja-JP" altLang="en-US" sz="3200" dirty="0" smtClean="0"/>
              <a:t>。</a:t>
            </a:r>
            <a:endParaRPr lang="en-US" altLang="ja-JP" sz="3200" dirty="0" smtClean="0"/>
          </a:p>
        </p:txBody>
      </p:sp>
      <p:pic>
        <p:nvPicPr>
          <p:cNvPr id="4" name="図 3"/>
          <p:cNvPicPr>
            <a:picLocks noChangeAspect="1"/>
          </p:cNvPicPr>
          <p:nvPr/>
        </p:nvPicPr>
        <p:blipFill>
          <a:blip r:embed="rId2"/>
          <a:stretch>
            <a:fillRect/>
          </a:stretch>
        </p:blipFill>
        <p:spPr>
          <a:xfrm>
            <a:off x="7685312" y="336256"/>
            <a:ext cx="4201886" cy="6161827"/>
          </a:xfrm>
          <a:prstGeom prst="rect">
            <a:avLst/>
          </a:prstGeom>
        </p:spPr>
      </p:pic>
    </p:spTree>
    <p:extLst>
      <p:ext uri="{BB962C8B-B14F-4D97-AF65-F5344CB8AC3E}">
        <p14:creationId xmlns:p14="http://schemas.microsoft.com/office/powerpoint/2010/main" val="2044956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2952</Words>
  <Application>Microsoft Macintosh PowerPoint</Application>
  <PresentationFormat>ワイド画面</PresentationFormat>
  <Paragraphs>276</Paragraphs>
  <Slides>50</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50</vt:i4>
      </vt:variant>
    </vt:vector>
  </HeadingPairs>
  <TitlesOfParts>
    <vt:vector size="59" baseType="lpstr">
      <vt:lpstr>MS PGothic</vt:lpstr>
      <vt:lpstr>ＭＳ Ｐゴシック</vt:lpstr>
      <vt:lpstr>ＭＳ 明朝</vt:lpstr>
      <vt:lpstr>Osaka Regular-Mono</vt:lpstr>
      <vt:lpstr>Osaka レギュラー−等幅</vt:lpstr>
      <vt:lpstr>Yu Gothic</vt:lpstr>
      <vt:lpstr>Arial</vt:lpstr>
      <vt:lpstr>Times</vt:lpstr>
      <vt:lpstr>ホワイト</vt:lpstr>
      <vt:lpstr>欧州反緊縮左派の 中央銀行利用論</vt:lpstr>
      <vt:lpstr>2015年イギリス労働党党首選挙で</vt:lpstr>
      <vt:lpstr>2017年英総選挙で労働党大躍進</vt:lpstr>
      <vt:lpstr>総選挙マニフェスト付録資料</vt:lpstr>
      <vt:lpstr>欧州労連のコメント</vt:lpstr>
      <vt:lpstr>欧州労連の反緊縮行動</vt:lpstr>
      <vt:lpstr>スペインのポデモス 「人民の経済プロジェクト」</vt:lpstr>
      <vt:lpstr>この文書を書いた人たちの本</vt:lpstr>
      <vt:lpstr>この文書を書いた人たちの本</vt:lpstr>
      <vt:lpstr>ギリシャ急進左翼連合の主張</vt:lpstr>
      <vt:lpstr>オスカー・ラフォンテーヌ</vt:lpstr>
      <vt:lpstr>オスカー・ラフォンテーヌ</vt:lpstr>
      <vt:lpstr>ジャン・リュック・メランション</vt:lpstr>
      <vt:lpstr>ジャン・リュック・メランション</vt:lpstr>
      <vt:lpstr>ジャン・リュック・メランション</vt:lpstr>
      <vt:lpstr>ジャン・リュック・メランション</vt:lpstr>
      <vt:lpstr>欧州議会の左派系18議員が</vt:lpstr>
      <vt:lpstr>欧州左翼党2016年6月発表の 「アクションプラン」</vt:lpstr>
      <vt:lpstr>欧州左翼党とイタリア再建派共産党の16年6月のコンファレンス</vt:lpstr>
      <vt:lpstr>DiEM25(「欧州に民主主義を」運動2025)</vt:lpstr>
      <vt:lpstr>DiEM25の「欧州ニューディール」</vt:lpstr>
      <vt:lpstr>「最も穏健な提案 (A Modest Proposal)」</vt:lpstr>
      <vt:lpstr>ジャクソンホールでの 連邦準備制度理事会の前で</vt:lpstr>
      <vt:lpstr>左派系団体 The Center for Popular Democracy の プロジェクト「FED UP」</vt:lpstr>
      <vt:lpstr>反緊縮は今流行りだ！</vt:lpstr>
      <vt:lpstr>サンダース『ニューヨーク・タイムズ』 寄稿(2015年12月23日)</vt:lpstr>
      <vt:lpstr>反緊縮は今流行りだ！</vt:lpstr>
      <vt:lpstr>欧米左翼のコンセンサス</vt:lpstr>
      <vt:lpstr>中央銀行直接利用論の理論的背景</vt:lpstr>
      <vt:lpstr>ケインズ理論の現代的復権</vt:lpstr>
      <vt:lpstr>ケインズ理論の現代的復権</vt:lpstr>
      <vt:lpstr>ケインズ理論の現代的復権</vt:lpstr>
      <vt:lpstr>ケインズ理論の現代的復権</vt:lpstr>
      <vt:lpstr>ケインズ理論の現代的復権</vt:lpstr>
      <vt:lpstr>市中銀行の信用創造による通貨創出への批判</vt:lpstr>
      <vt:lpstr>債務返済批判</vt:lpstr>
      <vt:lpstr>中央銀行直接利用論の三類形</vt:lpstr>
      <vt:lpstr>市民配当とコービノミクス方式をめぐる 欧州左派論客内の論争</vt:lpstr>
      <vt:lpstr>市民配当派からコービノミクス方式への批判</vt:lpstr>
      <vt:lpstr>コービノミクス方式への松尾のコメント</vt:lpstr>
      <vt:lpstr>ヘリマネ側への反論</vt:lpstr>
      <vt:lpstr>ヘリマネ側の反々論</vt:lpstr>
      <vt:lpstr>松尾の提案</vt:lpstr>
      <vt:lpstr>松尾の提案</vt:lpstr>
      <vt:lpstr>松尾の提案</vt:lpstr>
      <vt:lpstr>つまり、デフレの間は</vt:lpstr>
      <vt:lpstr>景気拡大につれて</vt:lpstr>
      <vt:lpstr>インフレ目標を超えたら</vt:lpstr>
      <vt:lpstr>松尾の提案（補足）</vt:lpstr>
      <vt:lpstr>松尾の提案</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松尾 匡(matsuo-t)</dc:creator>
  <cp:lastModifiedBy>松尾 匡(matsuo-t)</cp:lastModifiedBy>
  <cp:revision>49</cp:revision>
  <dcterms:created xsi:type="dcterms:W3CDTF">2017-07-12T10:54:48Z</dcterms:created>
  <dcterms:modified xsi:type="dcterms:W3CDTF">2017-07-13T10:14:34Z</dcterms:modified>
</cp:coreProperties>
</file>